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6" r:id="rId2"/>
    <p:sldId id="257" r:id="rId3"/>
    <p:sldId id="259" r:id="rId4"/>
    <p:sldId id="293" r:id="rId5"/>
    <p:sldId id="291" r:id="rId6"/>
    <p:sldId id="285" r:id="rId7"/>
    <p:sldId id="282" r:id="rId8"/>
    <p:sldId id="290" r:id="rId9"/>
    <p:sldId id="266" r:id="rId10"/>
    <p:sldId id="268" r:id="rId11"/>
    <p:sldId id="269" r:id="rId12"/>
    <p:sldId id="287" r:id="rId13"/>
    <p:sldId id="289" r:id="rId14"/>
    <p:sldId id="271" r:id="rId15"/>
    <p:sldId id="273" r:id="rId16"/>
    <p:sldId id="274" r:id="rId17"/>
    <p:sldId id="283" r:id="rId18"/>
    <p:sldId id="276" r:id="rId19"/>
    <p:sldId id="295" r:id="rId20"/>
    <p:sldId id="296" r:id="rId21"/>
    <p:sldId id="277" r:id="rId22"/>
    <p:sldId id="278" r:id="rId23"/>
    <p:sldId id="297" r:id="rId24"/>
    <p:sldId id="299" r:id="rId25"/>
    <p:sldId id="294" r:id="rId26"/>
    <p:sldId id="284" r:id="rId27"/>
    <p:sldId id="298" r:id="rId28"/>
    <p:sldId id="300" r:id="rId29"/>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00FF"/>
    <a:srgbClr val="FF00FF"/>
    <a:srgbClr val="006600"/>
    <a:srgbClr val="009900"/>
    <a:srgbClr val="FF0000"/>
    <a:srgbClr val="FFFFCC"/>
    <a:srgbClr val="CC0066"/>
    <a:srgbClr val="00009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567" autoAdjust="0"/>
    <p:restoredTop sz="96291" autoAdjust="0"/>
  </p:normalViewPr>
  <p:slideViewPr>
    <p:cSldViewPr snapToGrid="0">
      <p:cViewPr varScale="1">
        <p:scale>
          <a:sx n="54" d="100"/>
          <a:sy n="54" d="100"/>
        </p:scale>
        <p:origin x="-1008" y="-5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slide" Target="../slides/slide10.xml"/><Relationship Id="rId1" Type="http://schemas.openxmlformats.org/officeDocument/2006/relationships/slide" Target="../slides/slide3.xml"/><Relationship Id="rId6" Type="http://schemas.openxmlformats.org/officeDocument/2006/relationships/slide" Target="../slides/slide19.xml"/><Relationship Id="rId5" Type="http://schemas.openxmlformats.org/officeDocument/2006/relationships/slide" Target="../slides/slide21.xml"/><Relationship Id="rId4"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000994-F781-46FF-8801-11AA546D8397}"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zh-CN" altLang="en-US"/>
        </a:p>
      </dgm:t>
    </dgm:pt>
    <dgm:pt modelId="{1A8DCFB3-3087-46FC-A984-527EC9B8659E}">
      <dgm:prSet phldrT="[文本]" custT="1"/>
      <dgm:spPr>
        <a:solidFill>
          <a:schemeClr val="bg1"/>
        </a:solidFill>
      </dgm:spPr>
      <dgm:t>
        <a:bodyPr/>
        <a:lstStyle/>
        <a:p>
          <a:r>
            <a:rPr lang="en-US" altLang="zh-CN" sz="5400" dirty="0" smtClean="0">
              <a:solidFill>
                <a:srgbClr val="FF0000"/>
              </a:solidFill>
              <a:latin typeface="Times New Roman" panose="02020603050405020304" pitchFamily="18" charset="0"/>
              <a:cs typeface="Times New Roman" panose="02020603050405020304" pitchFamily="18" charset="0"/>
            </a:rPr>
            <a:t>Outline</a:t>
          </a:r>
          <a:endParaRPr lang="zh-CN" altLang="en-US" sz="5400" dirty="0">
            <a:solidFill>
              <a:srgbClr val="FF0000"/>
            </a:solidFill>
            <a:latin typeface="Times New Roman" panose="02020603050405020304" pitchFamily="18" charset="0"/>
            <a:cs typeface="Times New Roman" panose="02020603050405020304" pitchFamily="18" charset="0"/>
          </a:endParaRPr>
        </a:p>
      </dgm:t>
    </dgm:pt>
    <dgm:pt modelId="{339CB6E8-EAB5-4971-8BB0-56AD898C6C8E}" type="parTrans" cxnId="{B69348AB-4AFF-4267-8D47-185D6AEB569A}">
      <dgm:prSet/>
      <dgm:spPr/>
      <dgm:t>
        <a:bodyPr/>
        <a:lstStyle/>
        <a:p>
          <a:endParaRPr lang="zh-CN" altLang="en-US" sz="2000">
            <a:latin typeface="Times New Roman" panose="02020603050405020304" pitchFamily="18" charset="0"/>
            <a:cs typeface="Times New Roman" panose="02020603050405020304" pitchFamily="18" charset="0"/>
          </a:endParaRPr>
        </a:p>
      </dgm:t>
    </dgm:pt>
    <dgm:pt modelId="{6B4F312A-EE8C-4492-8927-674974990C71}" type="sibTrans" cxnId="{B69348AB-4AFF-4267-8D47-185D6AEB569A}">
      <dgm:prSet/>
      <dgm:spPr/>
      <dgm:t>
        <a:bodyPr/>
        <a:lstStyle/>
        <a:p>
          <a:endParaRPr lang="zh-CN" altLang="en-US" sz="2000">
            <a:latin typeface="Times New Roman" panose="02020603050405020304" pitchFamily="18" charset="0"/>
            <a:cs typeface="Times New Roman" panose="02020603050405020304" pitchFamily="18" charset="0"/>
          </a:endParaRPr>
        </a:p>
      </dgm:t>
    </dgm:pt>
    <dgm:pt modelId="{6B1722CD-CA47-46F3-BF9A-4C8AA9271877}">
      <dgm:prSet phldrT="[文本]" custT="1"/>
      <dgm:spPr>
        <a:solidFill>
          <a:schemeClr val="bg1"/>
        </a:solidFill>
      </dgm:spPr>
      <dgm:t>
        <a:bodyPr/>
        <a:lstStyle/>
        <a:p>
          <a:r>
            <a:rPr lang="en-US" altLang="zh-CN" sz="2800" b="1" dirty="0" smtClean="0">
              <a:solidFill>
                <a:srgbClr val="0000FF"/>
              </a:solidFill>
              <a:latin typeface="Times New Roman" panose="02020603050405020304" pitchFamily="18" charset="0"/>
              <a:cs typeface="Times New Roman" panose="02020603050405020304" pitchFamily="18" charset="0"/>
              <a:hlinkClick xmlns:r="http://schemas.openxmlformats.org/officeDocument/2006/relationships" r:id="rId1" action="ppaction://hlinksldjump"/>
            </a:rPr>
            <a:t>Introduction</a:t>
          </a:r>
          <a:endParaRPr lang="zh-CN" altLang="en-US" sz="2800" dirty="0">
            <a:latin typeface="Times New Roman" panose="02020603050405020304" pitchFamily="18" charset="0"/>
            <a:cs typeface="Times New Roman" panose="02020603050405020304" pitchFamily="18" charset="0"/>
          </a:endParaRPr>
        </a:p>
      </dgm:t>
    </dgm:pt>
    <dgm:pt modelId="{8EAB9539-27EA-4DD9-849C-92E00EC6E651}" type="parTrans" cxnId="{6BF7081E-FDBF-4D66-AD3A-803F80EC57FF}">
      <dgm:prSet custT="1"/>
      <dgm:spPr/>
      <dgm:t>
        <a:bodyPr/>
        <a:lstStyle/>
        <a:p>
          <a:endParaRPr lang="zh-CN" altLang="en-US" sz="800">
            <a:latin typeface="Times New Roman" panose="02020603050405020304" pitchFamily="18" charset="0"/>
            <a:cs typeface="Times New Roman" panose="02020603050405020304" pitchFamily="18" charset="0"/>
          </a:endParaRPr>
        </a:p>
      </dgm:t>
    </dgm:pt>
    <dgm:pt modelId="{9F32AD5D-2305-4238-BC7D-22B4640B4CCC}" type="sibTrans" cxnId="{6BF7081E-FDBF-4D66-AD3A-803F80EC57FF}">
      <dgm:prSet/>
      <dgm:spPr/>
      <dgm:t>
        <a:bodyPr/>
        <a:lstStyle/>
        <a:p>
          <a:endParaRPr lang="zh-CN" altLang="en-US" sz="2000">
            <a:latin typeface="Times New Roman" panose="02020603050405020304" pitchFamily="18" charset="0"/>
            <a:cs typeface="Times New Roman" panose="02020603050405020304" pitchFamily="18" charset="0"/>
          </a:endParaRPr>
        </a:p>
      </dgm:t>
    </dgm:pt>
    <dgm:pt modelId="{46ED6813-75AE-4D2D-8062-091B07EE5153}">
      <dgm:prSet phldrT="[文本]" custT="1"/>
      <dgm:spPr>
        <a:solidFill>
          <a:schemeClr val="bg1"/>
        </a:solidFill>
      </dgm:spPr>
      <dgm:t>
        <a:bodyPr/>
        <a:lstStyle/>
        <a:p>
          <a:r>
            <a:rPr lang="en-US" altLang="zh-CN" sz="2800" b="1" dirty="0" smtClean="0">
              <a:solidFill>
                <a:srgbClr val="0000FF"/>
              </a:solidFill>
              <a:latin typeface="Times New Roman" panose="02020603050405020304" pitchFamily="18" charset="0"/>
              <a:cs typeface="Times New Roman" panose="02020603050405020304" pitchFamily="18" charset="0"/>
              <a:hlinkClick xmlns:r="http://schemas.openxmlformats.org/officeDocument/2006/relationships" r:id="rId2" action="ppaction://hlinksldjump"/>
            </a:rPr>
            <a:t>Concept of Water-Lens Telescope</a:t>
          </a:r>
          <a:endParaRPr lang="zh-CN" altLang="en-US" sz="2800" dirty="0">
            <a:latin typeface="Times New Roman" panose="02020603050405020304" pitchFamily="18" charset="0"/>
            <a:cs typeface="Times New Roman" panose="02020603050405020304" pitchFamily="18" charset="0"/>
          </a:endParaRPr>
        </a:p>
      </dgm:t>
    </dgm:pt>
    <dgm:pt modelId="{CD4D48F0-1513-46E4-955D-4D177C3136B7}" type="parTrans" cxnId="{35C8469C-F596-476B-8422-C51B12DB4C2D}">
      <dgm:prSet custT="1"/>
      <dgm:spPr/>
      <dgm:t>
        <a:bodyPr/>
        <a:lstStyle/>
        <a:p>
          <a:endParaRPr lang="zh-CN" altLang="en-US" sz="600">
            <a:latin typeface="Times New Roman" panose="02020603050405020304" pitchFamily="18" charset="0"/>
            <a:cs typeface="Times New Roman" panose="02020603050405020304" pitchFamily="18" charset="0"/>
          </a:endParaRPr>
        </a:p>
      </dgm:t>
    </dgm:pt>
    <dgm:pt modelId="{684E96A2-1F54-42FB-A277-FDB4A89B901D}" type="sibTrans" cxnId="{35C8469C-F596-476B-8422-C51B12DB4C2D}">
      <dgm:prSet/>
      <dgm:spPr/>
      <dgm:t>
        <a:bodyPr/>
        <a:lstStyle/>
        <a:p>
          <a:endParaRPr lang="zh-CN" altLang="en-US" sz="2000">
            <a:latin typeface="Times New Roman" panose="02020603050405020304" pitchFamily="18" charset="0"/>
            <a:cs typeface="Times New Roman" panose="02020603050405020304" pitchFamily="18" charset="0"/>
          </a:endParaRPr>
        </a:p>
      </dgm:t>
    </dgm:pt>
    <dgm:pt modelId="{E9551656-A290-4221-B312-592592F9EF87}">
      <dgm:prSet phldrT="[文本]" custT="1"/>
      <dgm:spPr>
        <a:solidFill>
          <a:schemeClr val="bg1"/>
        </a:solidFill>
      </dgm:spPr>
      <dgm:t>
        <a:bodyPr/>
        <a:lstStyle/>
        <a:p>
          <a:r>
            <a:rPr lang="en-US" altLang="zh-CN" sz="2800" b="1" dirty="0" smtClean="0">
              <a:solidFill>
                <a:srgbClr val="0000FF"/>
              </a:solidFill>
              <a:latin typeface="Times New Roman" panose="02020603050405020304" pitchFamily="18" charset="0"/>
              <a:cs typeface="Times New Roman" panose="02020603050405020304" pitchFamily="18" charset="0"/>
              <a:hlinkClick xmlns:r="http://schemas.openxmlformats.org/officeDocument/2006/relationships" r:id="rId3" action="ppaction://hlinksldjump"/>
            </a:rPr>
            <a:t>First Observation of CRs with</a:t>
          </a:r>
          <a:r>
            <a:rPr lang="zh-CN" altLang="en-US" sz="2800" b="1" dirty="0" smtClean="0">
              <a:solidFill>
                <a:srgbClr val="0000FF"/>
              </a:solidFill>
              <a:latin typeface="Times New Roman" panose="02020603050405020304" pitchFamily="18" charset="0"/>
              <a:cs typeface="Times New Roman" panose="02020603050405020304" pitchFamily="18" charset="0"/>
              <a:hlinkClick xmlns:r="http://schemas.openxmlformats.org/officeDocument/2006/relationships" r:id="rId3" action="ppaction://hlinksldjump"/>
            </a:rPr>
            <a:t> </a:t>
          </a:r>
          <a:r>
            <a:rPr lang="en-US" altLang="zh-CN" sz="2800" b="1" dirty="0" smtClean="0">
              <a:solidFill>
                <a:srgbClr val="0000FF"/>
              </a:solidFill>
              <a:latin typeface="Times New Roman" panose="02020603050405020304" pitchFamily="18" charset="0"/>
              <a:cs typeface="Times New Roman" panose="02020603050405020304" pitchFamily="18" charset="0"/>
              <a:hlinkClick xmlns:r="http://schemas.openxmlformats.org/officeDocument/2006/relationships" r:id="rId3" action="ppaction://hlinksldjump"/>
            </a:rPr>
            <a:t>the Prototype</a:t>
          </a:r>
          <a:endParaRPr lang="zh-CN" altLang="en-US" sz="2800" dirty="0">
            <a:latin typeface="Times New Roman" panose="02020603050405020304" pitchFamily="18" charset="0"/>
            <a:cs typeface="Times New Roman" panose="02020603050405020304" pitchFamily="18" charset="0"/>
          </a:endParaRPr>
        </a:p>
      </dgm:t>
    </dgm:pt>
    <dgm:pt modelId="{3D71D9FF-62A0-4BC3-A27B-8D249C7A6FD3}" type="parTrans" cxnId="{7CBD2023-7025-48BA-B696-543FBC5EBBA4}">
      <dgm:prSet custT="1"/>
      <dgm:spPr/>
      <dgm:t>
        <a:bodyPr/>
        <a:lstStyle/>
        <a:p>
          <a:endParaRPr lang="zh-CN" altLang="en-US" sz="600">
            <a:latin typeface="Times New Roman" panose="02020603050405020304" pitchFamily="18" charset="0"/>
            <a:cs typeface="Times New Roman" panose="02020603050405020304" pitchFamily="18" charset="0"/>
          </a:endParaRPr>
        </a:p>
      </dgm:t>
    </dgm:pt>
    <dgm:pt modelId="{10849775-D3A2-46A6-A69F-41A92C06E95D}" type="sibTrans" cxnId="{7CBD2023-7025-48BA-B696-543FBC5EBBA4}">
      <dgm:prSet/>
      <dgm:spPr/>
      <dgm:t>
        <a:bodyPr/>
        <a:lstStyle/>
        <a:p>
          <a:endParaRPr lang="zh-CN" altLang="en-US" sz="2000">
            <a:latin typeface="Times New Roman" panose="02020603050405020304" pitchFamily="18" charset="0"/>
            <a:cs typeface="Times New Roman" panose="02020603050405020304" pitchFamily="18" charset="0"/>
          </a:endParaRPr>
        </a:p>
      </dgm:t>
    </dgm:pt>
    <dgm:pt modelId="{6AFA1C6F-81F8-4FED-A5A6-B754EFF8711A}">
      <dgm:prSet phldrT="[文本]" custT="1"/>
      <dgm:spPr>
        <a:solidFill>
          <a:schemeClr val="bg1"/>
        </a:solidFill>
      </dgm:spPr>
      <dgm:t>
        <a:bodyPr/>
        <a:lstStyle/>
        <a:p>
          <a:r>
            <a:rPr lang="en-US" altLang="zh-CN" sz="2800" b="1" dirty="0" smtClean="0">
              <a:solidFill>
                <a:srgbClr val="0000FF"/>
              </a:solidFill>
              <a:latin typeface="Times New Roman" panose="02020603050405020304" pitchFamily="18" charset="0"/>
              <a:cs typeface="Times New Roman" panose="02020603050405020304" pitchFamily="18" charset="0"/>
              <a:hlinkClick xmlns:r="http://schemas.openxmlformats.org/officeDocument/2006/relationships" r:id="rId4" action="ppaction://hlinksldjump"/>
            </a:rPr>
            <a:t>Statues and Future Plans</a:t>
          </a:r>
          <a:endParaRPr lang="zh-CN" altLang="en-US" sz="2800" dirty="0">
            <a:latin typeface="Times New Roman" panose="02020603050405020304" pitchFamily="18" charset="0"/>
            <a:cs typeface="Times New Roman" panose="02020603050405020304" pitchFamily="18" charset="0"/>
          </a:endParaRPr>
        </a:p>
      </dgm:t>
    </dgm:pt>
    <dgm:pt modelId="{5D1EC4A6-67CB-4335-9199-4B68273C1124}" type="parTrans" cxnId="{C6CEF399-CC84-4603-8048-3559DF532249}">
      <dgm:prSet custT="1"/>
      <dgm:spPr/>
      <dgm:t>
        <a:bodyPr/>
        <a:lstStyle/>
        <a:p>
          <a:endParaRPr lang="zh-CN" altLang="en-US" sz="600">
            <a:latin typeface="Times New Roman" panose="02020603050405020304" pitchFamily="18" charset="0"/>
            <a:cs typeface="Times New Roman" panose="02020603050405020304" pitchFamily="18" charset="0"/>
          </a:endParaRPr>
        </a:p>
      </dgm:t>
    </dgm:pt>
    <dgm:pt modelId="{F41623A1-4762-43C9-8401-B2D9FB62C8A0}" type="sibTrans" cxnId="{C6CEF399-CC84-4603-8048-3559DF532249}">
      <dgm:prSet/>
      <dgm:spPr/>
      <dgm:t>
        <a:bodyPr/>
        <a:lstStyle/>
        <a:p>
          <a:endParaRPr lang="zh-CN" altLang="en-US" sz="2000">
            <a:latin typeface="Times New Roman" panose="02020603050405020304" pitchFamily="18" charset="0"/>
            <a:cs typeface="Times New Roman" panose="02020603050405020304" pitchFamily="18" charset="0"/>
          </a:endParaRPr>
        </a:p>
      </dgm:t>
    </dgm:pt>
    <dgm:pt modelId="{AAACE554-E9C9-4E4E-9A38-9B6DCE02EFA9}">
      <dgm:prSet phldrT="[文本]" custT="1"/>
      <dgm:spPr>
        <a:solidFill>
          <a:schemeClr val="bg1"/>
        </a:solidFill>
      </dgm:spPr>
      <dgm:t>
        <a:bodyPr/>
        <a:lstStyle/>
        <a:p>
          <a:r>
            <a:rPr lang="en-US" altLang="zh-CN" sz="2800" b="1" dirty="0" smtClean="0">
              <a:solidFill>
                <a:srgbClr val="0000FF"/>
              </a:solidFill>
              <a:latin typeface="Times New Roman" panose="02020603050405020304" pitchFamily="18" charset="0"/>
              <a:cs typeface="Times New Roman" panose="02020603050405020304" pitchFamily="18" charset="0"/>
              <a:hlinkClick xmlns:r="http://schemas.openxmlformats.org/officeDocument/2006/relationships" r:id="rId5" action="ppaction://hlinksldjump"/>
            </a:rPr>
            <a:t>Discussion and Conclusion</a:t>
          </a:r>
          <a:endParaRPr lang="zh-CN" altLang="en-US" sz="2800" dirty="0">
            <a:latin typeface="Times New Roman" panose="02020603050405020304" pitchFamily="18" charset="0"/>
            <a:cs typeface="Times New Roman" panose="02020603050405020304" pitchFamily="18" charset="0"/>
          </a:endParaRPr>
        </a:p>
      </dgm:t>
    </dgm:pt>
    <dgm:pt modelId="{A6973A75-82FA-4AD6-8D13-D1D144A21FAD}" type="parTrans" cxnId="{CAEE713C-FCF9-4D71-BD49-19F051E2CDAB}">
      <dgm:prSet custT="1"/>
      <dgm:spPr/>
      <dgm:t>
        <a:bodyPr/>
        <a:lstStyle/>
        <a:p>
          <a:endParaRPr lang="zh-CN" altLang="en-US" sz="800">
            <a:latin typeface="Times New Roman" panose="02020603050405020304" pitchFamily="18" charset="0"/>
            <a:cs typeface="Times New Roman" panose="02020603050405020304" pitchFamily="18" charset="0"/>
          </a:endParaRPr>
        </a:p>
      </dgm:t>
    </dgm:pt>
    <dgm:pt modelId="{A2DFC897-F6D0-4718-B77B-0C7119207A9E}" type="sibTrans" cxnId="{CAEE713C-FCF9-4D71-BD49-19F051E2CDAB}">
      <dgm:prSet/>
      <dgm:spPr/>
      <dgm:t>
        <a:bodyPr/>
        <a:lstStyle/>
        <a:p>
          <a:endParaRPr lang="zh-CN" altLang="en-US" sz="2000">
            <a:latin typeface="Times New Roman" panose="02020603050405020304" pitchFamily="18" charset="0"/>
            <a:cs typeface="Times New Roman" panose="02020603050405020304" pitchFamily="18" charset="0"/>
          </a:endParaRPr>
        </a:p>
      </dgm:t>
    </dgm:pt>
    <dgm:pt modelId="{055E795E-FF76-4BFD-AAF1-B07B895C7F83}">
      <dgm:prSet phldrT="[文本]" custT="1"/>
      <dgm:spPr>
        <a:solidFill>
          <a:schemeClr val="bg1"/>
        </a:solidFill>
      </dgm:spPr>
      <dgm:t>
        <a:bodyPr/>
        <a:lstStyle/>
        <a:p>
          <a:r>
            <a:rPr lang="en-US" altLang="zh-CN" sz="2800" b="1" dirty="0" smtClean="0">
              <a:solidFill>
                <a:srgbClr val="0000FF"/>
              </a:solidFill>
              <a:latin typeface="Times New Roman" panose="02020603050405020304" pitchFamily="18" charset="0"/>
              <a:cs typeface="Times New Roman" panose="02020603050405020304" pitchFamily="18" charset="0"/>
              <a:hlinkClick xmlns:r="http://schemas.openxmlformats.org/officeDocument/2006/relationships" r:id="rId6" action="ppaction://hlinksldjump"/>
            </a:rPr>
            <a:t>High altitude candidate site in Tibet</a:t>
          </a:r>
          <a:endParaRPr lang="zh-CN" altLang="en-US" sz="2800" dirty="0">
            <a:latin typeface="Times New Roman" panose="02020603050405020304" pitchFamily="18" charset="0"/>
            <a:cs typeface="Times New Roman" panose="02020603050405020304" pitchFamily="18" charset="0"/>
          </a:endParaRPr>
        </a:p>
      </dgm:t>
    </dgm:pt>
    <dgm:pt modelId="{78529112-4A80-4F10-AAF5-75E3890D17CE}" type="parTrans" cxnId="{AD3D53C5-A7EE-4070-A218-FD3185DBB19A}">
      <dgm:prSet/>
      <dgm:spPr/>
      <dgm:t>
        <a:bodyPr/>
        <a:lstStyle/>
        <a:p>
          <a:endParaRPr lang="zh-CN" altLang="en-US"/>
        </a:p>
      </dgm:t>
    </dgm:pt>
    <dgm:pt modelId="{BC65DB08-E55F-41BB-A666-1260EBF409DD}" type="sibTrans" cxnId="{AD3D53C5-A7EE-4070-A218-FD3185DBB19A}">
      <dgm:prSet/>
      <dgm:spPr/>
      <dgm:t>
        <a:bodyPr/>
        <a:lstStyle/>
        <a:p>
          <a:endParaRPr lang="zh-CN" altLang="en-US"/>
        </a:p>
      </dgm:t>
    </dgm:pt>
    <dgm:pt modelId="{A41D9270-230A-4471-8666-6EC14F452972}" type="pres">
      <dgm:prSet presAssocID="{BE000994-F781-46FF-8801-11AA546D8397}" presName="Name0" presStyleCnt="0">
        <dgm:presLayoutVars>
          <dgm:chPref val="1"/>
          <dgm:dir/>
          <dgm:animOne val="branch"/>
          <dgm:animLvl val="lvl"/>
          <dgm:resizeHandles val="exact"/>
        </dgm:presLayoutVars>
      </dgm:prSet>
      <dgm:spPr/>
      <dgm:t>
        <a:bodyPr/>
        <a:lstStyle/>
        <a:p>
          <a:endParaRPr lang="zh-CN" altLang="en-US"/>
        </a:p>
      </dgm:t>
    </dgm:pt>
    <dgm:pt modelId="{A48509D7-5C6C-45A7-8600-1E59B404046D}" type="pres">
      <dgm:prSet presAssocID="{1A8DCFB3-3087-46FC-A984-527EC9B8659E}" presName="root1" presStyleCnt="0"/>
      <dgm:spPr/>
    </dgm:pt>
    <dgm:pt modelId="{050A2F62-8017-437B-998A-C46CF6FA4B65}" type="pres">
      <dgm:prSet presAssocID="{1A8DCFB3-3087-46FC-A984-527EC9B8659E}" presName="LevelOneTextNode" presStyleLbl="node0" presStyleIdx="0" presStyleCnt="1">
        <dgm:presLayoutVars>
          <dgm:chPref val="3"/>
        </dgm:presLayoutVars>
      </dgm:prSet>
      <dgm:spPr/>
      <dgm:t>
        <a:bodyPr/>
        <a:lstStyle/>
        <a:p>
          <a:endParaRPr lang="zh-CN" altLang="en-US"/>
        </a:p>
      </dgm:t>
    </dgm:pt>
    <dgm:pt modelId="{332821E1-0B5D-48E9-B68B-56E1C60EE30D}" type="pres">
      <dgm:prSet presAssocID="{1A8DCFB3-3087-46FC-A984-527EC9B8659E}" presName="level2hierChild" presStyleCnt="0"/>
      <dgm:spPr/>
    </dgm:pt>
    <dgm:pt modelId="{E909BA8E-1D82-4808-A164-8022A8D6D8DE}" type="pres">
      <dgm:prSet presAssocID="{8EAB9539-27EA-4DD9-849C-92E00EC6E651}" presName="conn2-1" presStyleLbl="parChTrans1D2" presStyleIdx="0" presStyleCnt="6"/>
      <dgm:spPr/>
      <dgm:t>
        <a:bodyPr/>
        <a:lstStyle/>
        <a:p>
          <a:endParaRPr lang="zh-CN" altLang="en-US"/>
        </a:p>
      </dgm:t>
    </dgm:pt>
    <dgm:pt modelId="{68201E6E-9533-48CC-9A0F-B93DF733002A}" type="pres">
      <dgm:prSet presAssocID="{8EAB9539-27EA-4DD9-849C-92E00EC6E651}" presName="connTx" presStyleLbl="parChTrans1D2" presStyleIdx="0" presStyleCnt="6"/>
      <dgm:spPr/>
      <dgm:t>
        <a:bodyPr/>
        <a:lstStyle/>
        <a:p>
          <a:endParaRPr lang="zh-CN" altLang="en-US"/>
        </a:p>
      </dgm:t>
    </dgm:pt>
    <dgm:pt modelId="{074104A2-BF5F-4130-BA00-450CD588C36D}" type="pres">
      <dgm:prSet presAssocID="{6B1722CD-CA47-46F3-BF9A-4C8AA9271877}" presName="root2" presStyleCnt="0"/>
      <dgm:spPr/>
    </dgm:pt>
    <dgm:pt modelId="{ADAFCB2F-B64B-4546-A2D6-24F741F4F5CA}" type="pres">
      <dgm:prSet presAssocID="{6B1722CD-CA47-46F3-BF9A-4C8AA9271877}" presName="LevelTwoTextNode" presStyleLbl="node2" presStyleIdx="0" presStyleCnt="6" custScaleX="282368">
        <dgm:presLayoutVars>
          <dgm:chPref val="3"/>
        </dgm:presLayoutVars>
      </dgm:prSet>
      <dgm:spPr/>
      <dgm:t>
        <a:bodyPr/>
        <a:lstStyle/>
        <a:p>
          <a:endParaRPr lang="zh-CN" altLang="en-US"/>
        </a:p>
      </dgm:t>
    </dgm:pt>
    <dgm:pt modelId="{F3AAB4FA-F610-42FF-A679-6102B7A12B8D}" type="pres">
      <dgm:prSet presAssocID="{6B1722CD-CA47-46F3-BF9A-4C8AA9271877}" presName="level3hierChild" presStyleCnt="0"/>
      <dgm:spPr/>
    </dgm:pt>
    <dgm:pt modelId="{B9D48E4D-9FD4-48F2-8F21-EF2476E0F6C0}" type="pres">
      <dgm:prSet presAssocID="{CD4D48F0-1513-46E4-955D-4D177C3136B7}" presName="conn2-1" presStyleLbl="parChTrans1D2" presStyleIdx="1" presStyleCnt="6"/>
      <dgm:spPr/>
      <dgm:t>
        <a:bodyPr/>
        <a:lstStyle/>
        <a:p>
          <a:endParaRPr lang="zh-CN" altLang="en-US"/>
        </a:p>
      </dgm:t>
    </dgm:pt>
    <dgm:pt modelId="{B35B738C-FE7C-472F-A1C7-FB2DF4C61A33}" type="pres">
      <dgm:prSet presAssocID="{CD4D48F0-1513-46E4-955D-4D177C3136B7}" presName="connTx" presStyleLbl="parChTrans1D2" presStyleIdx="1" presStyleCnt="6"/>
      <dgm:spPr/>
      <dgm:t>
        <a:bodyPr/>
        <a:lstStyle/>
        <a:p>
          <a:endParaRPr lang="zh-CN" altLang="en-US"/>
        </a:p>
      </dgm:t>
    </dgm:pt>
    <dgm:pt modelId="{A1EA57CC-19BA-4B5E-8C97-7FCB88149F2E}" type="pres">
      <dgm:prSet presAssocID="{46ED6813-75AE-4D2D-8062-091B07EE5153}" presName="root2" presStyleCnt="0"/>
      <dgm:spPr/>
    </dgm:pt>
    <dgm:pt modelId="{39D63E6C-3700-44D8-95AF-F3C63A8ED282}" type="pres">
      <dgm:prSet presAssocID="{46ED6813-75AE-4D2D-8062-091B07EE5153}" presName="LevelTwoTextNode" presStyleLbl="node2" presStyleIdx="1" presStyleCnt="6" custScaleX="282368">
        <dgm:presLayoutVars>
          <dgm:chPref val="3"/>
        </dgm:presLayoutVars>
      </dgm:prSet>
      <dgm:spPr/>
      <dgm:t>
        <a:bodyPr/>
        <a:lstStyle/>
        <a:p>
          <a:endParaRPr lang="zh-CN" altLang="en-US"/>
        </a:p>
      </dgm:t>
    </dgm:pt>
    <dgm:pt modelId="{DF7B6B88-EBFC-4843-808E-98FF8D42D197}" type="pres">
      <dgm:prSet presAssocID="{46ED6813-75AE-4D2D-8062-091B07EE5153}" presName="level3hierChild" presStyleCnt="0"/>
      <dgm:spPr/>
    </dgm:pt>
    <dgm:pt modelId="{6DB7D3E4-9153-4E31-89CC-148F65D87C0C}" type="pres">
      <dgm:prSet presAssocID="{3D71D9FF-62A0-4BC3-A27B-8D249C7A6FD3}" presName="conn2-1" presStyleLbl="parChTrans1D2" presStyleIdx="2" presStyleCnt="6"/>
      <dgm:spPr/>
      <dgm:t>
        <a:bodyPr/>
        <a:lstStyle/>
        <a:p>
          <a:endParaRPr lang="zh-CN" altLang="en-US"/>
        </a:p>
      </dgm:t>
    </dgm:pt>
    <dgm:pt modelId="{2B71A58E-FC74-4D8D-A88A-870F563A51E1}" type="pres">
      <dgm:prSet presAssocID="{3D71D9FF-62A0-4BC3-A27B-8D249C7A6FD3}" presName="connTx" presStyleLbl="parChTrans1D2" presStyleIdx="2" presStyleCnt="6"/>
      <dgm:spPr/>
      <dgm:t>
        <a:bodyPr/>
        <a:lstStyle/>
        <a:p>
          <a:endParaRPr lang="zh-CN" altLang="en-US"/>
        </a:p>
      </dgm:t>
    </dgm:pt>
    <dgm:pt modelId="{5CA22E32-010B-4C7F-84FF-A8326B67DA62}" type="pres">
      <dgm:prSet presAssocID="{E9551656-A290-4221-B312-592592F9EF87}" presName="root2" presStyleCnt="0"/>
      <dgm:spPr/>
    </dgm:pt>
    <dgm:pt modelId="{94B0C7FF-6595-4067-8001-4D8582D82DBD}" type="pres">
      <dgm:prSet presAssocID="{E9551656-A290-4221-B312-592592F9EF87}" presName="LevelTwoTextNode" presStyleLbl="node2" presStyleIdx="2" presStyleCnt="6" custScaleX="282368">
        <dgm:presLayoutVars>
          <dgm:chPref val="3"/>
        </dgm:presLayoutVars>
      </dgm:prSet>
      <dgm:spPr/>
      <dgm:t>
        <a:bodyPr/>
        <a:lstStyle/>
        <a:p>
          <a:endParaRPr lang="zh-CN" altLang="en-US"/>
        </a:p>
      </dgm:t>
    </dgm:pt>
    <dgm:pt modelId="{2F9F3014-F342-4B0D-BDCE-4E20E485C35B}" type="pres">
      <dgm:prSet presAssocID="{E9551656-A290-4221-B312-592592F9EF87}" presName="level3hierChild" presStyleCnt="0"/>
      <dgm:spPr/>
    </dgm:pt>
    <dgm:pt modelId="{0D56698D-AD4F-4E77-924C-72ED6E3F0904}" type="pres">
      <dgm:prSet presAssocID="{5D1EC4A6-67CB-4335-9199-4B68273C1124}" presName="conn2-1" presStyleLbl="parChTrans1D2" presStyleIdx="3" presStyleCnt="6"/>
      <dgm:spPr/>
      <dgm:t>
        <a:bodyPr/>
        <a:lstStyle/>
        <a:p>
          <a:endParaRPr lang="zh-CN" altLang="en-US"/>
        </a:p>
      </dgm:t>
    </dgm:pt>
    <dgm:pt modelId="{85C4EF13-FCAB-42F3-A69F-A7CA9540E458}" type="pres">
      <dgm:prSet presAssocID="{5D1EC4A6-67CB-4335-9199-4B68273C1124}" presName="connTx" presStyleLbl="parChTrans1D2" presStyleIdx="3" presStyleCnt="6"/>
      <dgm:spPr/>
      <dgm:t>
        <a:bodyPr/>
        <a:lstStyle/>
        <a:p>
          <a:endParaRPr lang="zh-CN" altLang="en-US"/>
        </a:p>
      </dgm:t>
    </dgm:pt>
    <dgm:pt modelId="{D3FDA8F5-50B0-411A-862C-E051F3BCFE9C}" type="pres">
      <dgm:prSet presAssocID="{6AFA1C6F-81F8-4FED-A5A6-B754EFF8711A}" presName="root2" presStyleCnt="0"/>
      <dgm:spPr/>
    </dgm:pt>
    <dgm:pt modelId="{1B6C0ABC-7D9B-4A0A-ABBC-47C2FC7685D2}" type="pres">
      <dgm:prSet presAssocID="{6AFA1C6F-81F8-4FED-A5A6-B754EFF8711A}" presName="LevelTwoTextNode" presStyleLbl="node2" presStyleIdx="3" presStyleCnt="6" custScaleX="282368">
        <dgm:presLayoutVars>
          <dgm:chPref val="3"/>
        </dgm:presLayoutVars>
      </dgm:prSet>
      <dgm:spPr/>
      <dgm:t>
        <a:bodyPr/>
        <a:lstStyle/>
        <a:p>
          <a:endParaRPr lang="zh-CN" altLang="en-US"/>
        </a:p>
      </dgm:t>
    </dgm:pt>
    <dgm:pt modelId="{6F4C38A3-3654-4EBF-9F98-C7D3592E50BC}" type="pres">
      <dgm:prSet presAssocID="{6AFA1C6F-81F8-4FED-A5A6-B754EFF8711A}" presName="level3hierChild" presStyleCnt="0"/>
      <dgm:spPr/>
    </dgm:pt>
    <dgm:pt modelId="{6B0A5398-F8A5-42ED-B2C2-E69682FCB936}" type="pres">
      <dgm:prSet presAssocID="{78529112-4A80-4F10-AAF5-75E3890D17CE}" presName="conn2-1" presStyleLbl="parChTrans1D2" presStyleIdx="4" presStyleCnt="6"/>
      <dgm:spPr/>
      <dgm:t>
        <a:bodyPr/>
        <a:lstStyle/>
        <a:p>
          <a:endParaRPr lang="zh-CN" altLang="en-US"/>
        </a:p>
      </dgm:t>
    </dgm:pt>
    <dgm:pt modelId="{7FF01CFD-2549-45EA-BA03-743A35215098}" type="pres">
      <dgm:prSet presAssocID="{78529112-4A80-4F10-AAF5-75E3890D17CE}" presName="connTx" presStyleLbl="parChTrans1D2" presStyleIdx="4" presStyleCnt="6"/>
      <dgm:spPr/>
      <dgm:t>
        <a:bodyPr/>
        <a:lstStyle/>
        <a:p>
          <a:endParaRPr lang="zh-CN" altLang="en-US"/>
        </a:p>
      </dgm:t>
    </dgm:pt>
    <dgm:pt modelId="{FEAABB9B-CF45-408C-B309-AA706B1E1AB1}" type="pres">
      <dgm:prSet presAssocID="{055E795E-FF76-4BFD-AAF1-B07B895C7F83}" presName="root2" presStyleCnt="0"/>
      <dgm:spPr/>
    </dgm:pt>
    <dgm:pt modelId="{66A5BC83-E8AE-4F8C-B6CA-4945292369F0}" type="pres">
      <dgm:prSet presAssocID="{055E795E-FF76-4BFD-AAF1-B07B895C7F83}" presName="LevelTwoTextNode" presStyleLbl="node2" presStyleIdx="4" presStyleCnt="6" custScaleX="281365">
        <dgm:presLayoutVars>
          <dgm:chPref val="3"/>
        </dgm:presLayoutVars>
      </dgm:prSet>
      <dgm:spPr/>
      <dgm:t>
        <a:bodyPr/>
        <a:lstStyle/>
        <a:p>
          <a:endParaRPr lang="zh-CN" altLang="en-US"/>
        </a:p>
      </dgm:t>
    </dgm:pt>
    <dgm:pt modelId="{556A815D-DFCD-4AB9-9AA0-2BAE259B1604}" type="pres">
      <dgm:prSet presAssocID="{055E795E-FF76-4BFD-AAF1-B07B895C7F83}" presName="level3hierChild" presStyleCnt="0"/>
      <dgm:spPr/>
    </dgm:pt>
    <dgm:pt modelId="{F3271844-5FD2-48CD-B89B-A5512ABC8E9D}" type="pres">
      <dgm:prSet presAssocID="{A6973A75-82FA-4AD6-8D13-D1D144A21FAD}" presName="conn2-1" presStyleLbl="parChTrans1D2" presStyleIdx="5" presStyleCnt="6"/>
      <dgm:spPr/>
      <dgm:t>
        <a:bodyPr/>
        <a:lstStyle/>
        <a:p>
          <a:endParaRPr lang="zh-CN" altLang="en-US"/>
        </a:p>
      </dgm:t>
    </dgm:pt>
    <dgm:pt modelId="{AF10B120-6E85-488A-AABE-1627E5B91816}" type="pres">
      <dgm:prSet presAssocID="{A6973A75-82FA-4AD6-8D13-D1D144A21FAD}" presName="connTx" presStyleLbl="parChTrans1D2" presStyleIdx="5" presStyleCnt="6"/>
      <dgm:spPr/>
      <dgm:t>
        <a:bodyPr/>
        <a:lstStyle/>
        <a:p>
          <a:endParaRPr lang="zh-CN" altLang="en-US"/>
        </a:p>
      </dgm:t>
    </dgm:pt>
    <dgm:pt modelId="{7AA43A83-126A-47A6-B46D-5700D0814A6E}" type="pres">
      <dgm:prSet presAssocID="{AAACE554-E9C9-4E4E-9A38-9B6DCE02EFA9}" presName="root2" presStyleCnt="0"/>
      <dgm:spPr/>
    </dgm:pt>
    <dgm:pt modelId="{4C0BD91D-F1C7-4E5A-BBE2-E970BDDD332B}" type="pres">
      <dgm:prSet presAssocID="{AAACE554-E9C9-4E4E-9A38-9B6DCE02EFA9}" presName="LevelTwoTextNode" presStyleLbl="node2" presStyleIdx="5" presStyleCnt="6" custScaleX="282368">
        <dgm:presLayoutVars>
          <dgm:chPref val="3"/>
        </dgm:presLayoutVars>
      </dgm:prSet>
      <dgm:spPr/>
      <dgm:t>
        <a:bodyPr/>
        <a:lstStyle/>
        <a:p>
          <a:endParaRPr lang="zh-CN" altLang="en-US"/>
        </a:p>
      </dgm:t>
    </dgm:pt>
    <dgm:pt modelId="{7B0BFC39-51CC-41E5-88D4-2327E45E1E94}" type="pres">
      <dgm:prSet presAssocID="{AAACE554-E9C9-4E4E-9A38-9B6DCE02EFA9}" presName="level3hierChild" presStyleCnt="0"/>
      <dgm:spPr/>
    </dgm:pt>
  </dgm:ptLst>
  <dgm:cxnLst>
    <dgm:cxn modelId="{6BF7081E-FDBF-4D66-AD3A-803F80EC57FF}" srcId="{1A8DCFB3-3087-46FC-A984-527EC9B8659E}" destId="{6B1722CD-CA47-46F3-BF9A-4C8AA9271877}" srcOrd="0" destOrd="0" parTransId="{8EAB9539-27EA-4DD9-849C-92E00EC6E651}" sibTransId="{9F32AD5D-2305-4238-BC7D-22B4640B4CCC}"/>
    <dgm:cxn modelId="{7CBD2023-7025-48BA-B696-543FBC5EBBA4}" srcId="{1A8DCFB3-3087-46FC-A984-527EC9B8659E}" destId="{E9551656-A290-4221-B312-592592F9EF87}" srcOrd="2" destOrd="0" parTransId="{3D71D9FF-62A0-4BC3-A27B-8D249C7A6FD3}" sibTransId="{10849775-D3A2-46A6-A69F-41A92C06E95D}"/>
    <dgm:cxn modelId="{2BE22DEB-DCB3-43FE-BFAD-6C6F6CAB6B50}" type="presOf" srcId="{5D1EC4A6-67CB-4335-9199-4B68273C1124}" destId="{0D56698D-AD4F-4E77-924C-72ED6E3F0904}" srcOrd="0" destOrd="0" presId="urn:microsoft.com/office/officeart/2008/layout/HorizontalMultiLevelHierarchy"/>
    <dgm:cxn modelId="{3A2FB208-E8AC-4CCA-9710-09BD2CE69A7F}" type="presOf" srcId="{BE000994-F781-46FF-8801-11AA546D8397}" destId="{A41D9270-230A-4471-8666-6EC14F452972}" srcOrd="0" destOrd="0" presId="urn:microsoft.com/office/officeart/2008/layout/HorizontalMultiLevelHierarchy"/>
    <dgm:cxn modelId="{9CFAB912-88F8-4AB8-83C9-0A3455DF1996}" type="presOf" srcId="{6AFA1C6F-81F8-4FED-A5A6-B754EFF8711A}" destId="{1B6C0ABC-7D9B-4A0A-ABBC-47C2FC7685D2}" srcOrd="0" destOrd="0" presId="urn:microsoft.com/office/officeart/2008/layout/HorizontalMultiLevelHierarchy"/>
    <dgm:cxn modelId="{8ABE1C2A-78C0-43D7-A4CB-02E1811FA64B}" type="presOf" srcId="{AAACE554-E9C9-4E4E-9A38-9B6DCE02EFA9}" destId="{4C0BD91D-F1C7-4E5A-BBE2-E970BDDD332B}" srcOrd="0" destOrd="0" presId="urn:microsoft.com/office/officeart/2008/layout/HorizontalMultiLevelHierarchy"/>
    <dgm:cxn modelId="{0A5150A2-847C-4E54-AE0D-3CBAACB771E4}" type="presOf" srcId="{78529112-4A80-4F10-AAF5-75E3890D17CE}" destId="{6B0A5398-F8A5-42ED-B2C2-E69682FCB936}" srcOrd="0" destOrd="0" presId="urn:microsoft.com/office/officeart/2008/layout/HorizontalMultiLevelHierarchy"/>
    <dgm:cxn modelId="{35C8469C-F596-476B-8422-C51B12DB4C2D}" srcId="{1A8DCFB3-3087-46FC-A984-527EC9B8659E}" destId="{46ED6813-75AE-4D2D-8062-091B07EE5153}" srcOrd="1" destOrd="0" parTransId="{CD4D48F0-1513-46E4-955D-4D177C3136B7}" sibTransId="{684E96A2-1F54-42FB-A277-FDB4A89B901D}"/>
    <dgm:cxn modelId="{CAEE713C-FCF9-4D71-BD49-19F051E2CDAB}" srcId="{1A8DCFB3-3087-46FC-A984-527EC9B8659E}" destId="{AAACE554-E9C9-4E4E-9A38-9B6DCE02EFA9}" srcOrd="5" destOrd="0" parTransId="{A6973A75-82FA-4AD6-8D13-D1D144A21FAD}" sibTransId="{A2DFC897-F6D0-4718-B77B-0C7119207A9E}"/>
    <dgm:cxn modelId="{43C02F95-147C-434F-A369-9A03568DF284}" type="presOf" srcId="{1A8DCFB3-3087-46FC-A984-527EC9B8659E}" destId="{050A2F62-8017-437B-998A-C46CF6FA4B65}" srcOrd="0" destOrd="0" presId="urn:microsoft.com/office/officeart/2008/layout/HorizontalMultiLevelHierarchy"/>
    <dgm:cxn modelId="{7AA8694F-E33C-432B-A40C-044E5238D7C8}" type="presOf" srcId="{6B1722CD-CA47-46F3-BF9A-4C8AA9271877}" destId="{ADAFCB2F-B64B-4546-A2D6-24F741F4F5CA}" srcOrd="0" destOrd="0" presId="urn:microsoft.com/office/officeart/2008/layout/HorizontalMultiLevelHierarchy"/>
    <dgm:cxn modelId="{0DEF8747-69A6-43D9-B616-00A98CE37A56}" type="presOf" srcId="{A6973A75-82FA-4AD6-8D13-D1D144A21FAD}" destId="{F3271844-5FD2-48CD-B89B-A5512ABC8E9D}" srcOrd="0" destOrd="0" presId="urn:microsoft.com/office/officeart/2008/layout/HorizontalMultiLevelHierarchy"/>
    <dgm:cxn modelId="{785DA033-182F-414E-A139-51B70BC0E8AA}" type="presOf" srcId="{3D71D9FF-62A0-4BC3-A27B-8D249C7A6FD3}" destId="{6DB7D3E4-9153-4E31-89CC-148F65D87C0C}" srcOrd="0" destOrd="0" presId="urn:microsoft.com/office/officeart/2008/layout/HorizontalMultiLevelHierarchy"/>
    <dgm:cxn modelId="{AA8A5374-F7C9-4E6D-BCBF-44555C26D136}" type="presOf" srcId="{CD4D48F0-1513-46E4-955D-4D177C3136B7}" destId="{B35B738C-FE7C-472F-A1C7-FB2DF4C61A33}" srcOrd="1" destOrd="0" presId="urn:microsoft.com/office/officeart/2008/layout/HorizontalMultiLevelHierarchy"/>
    <dgm:cxn modelId="{A1722FC8-D1B7-4C85-9A7B-F6CC17C465A3}" type="presOf" srcId="{46ED6813-75AE-4D2D-8062-091B07EE5153}" destId="{39D63E6C-3700-44D8-95AF-F3C63A8ED282}" srcOrd="0" destOrd="0" presId="urn:microsoft.com/office/officeart/2008/layout/HorizontalMultiLevelHierarchy"/>
    <dgm:cxn modelId="{EACA3EAB-3E74-4F32-9183-AD458884B4CD}" type="presOf" srcId="{A6973A75-82FA-4AD6-8D13-D1D144A21FAD}" destId="{AF10B120-6E85-488A-AABE-1627E5B91816}" srcOrd="1" destOrd="0" presId="urn:microsoft.com/office/officeart/2008/layout/HorizontalMultiLevelHierarchy"/>
    <dgm:cxn modelId="{267989FC-0C61-410B-9B90-7C91855306B1}" type="presOf" srcId="{CD4D48F0-1513-46E4-955D-4D177C3136B7}" destId="{B9D48E4D-9FD4-48F2-8F21-EF2476E0F6C0}" srcOrd="0" destOrd="0" presId="urn:microsoft.com/office/officeart/2008/layout/HorizontalMultiLevelHierarchy"/>
    <dgm:cxn modelId="{CEB4A394-7B63-4636-85D4-FF2DE0A2C925}" type="presOf" srcId="{5D1EC4A6-67CB-4335-9199-4B68273C1124}" destId="{85C4EF13-FCAB-42F3-A69F-A7CA9540E458}" srcOrd="1" destOrd="0" presId="urn:microsoft.com/office/officeart/2008/layout/HorizontalMultiLevelHierarchy"/>
    <dgm:cxn modelId="{374ED140-2EC5-4AC4-B09C-F6C99F6DDE8A}" type="presOf" srcId="{3D71D9FF-62A0-4BC3-A27B-8D249C7A6FD3}" destId="{2B71A58E-FC74-4D8D-A88A-870F563A51E1}" srcOrd="1" destOrd="0" presId="urn:microsoft.com/office/officeart/2008/layout/HorizontalMultiLevelHierarchy"/>
    <dgm:cxn modelId="{14E3213A-D6C9-4A89-B309-E5076E36A81F}" type="presOf" srcId="{E9551656-A290-4221-B312-592592F9EF87}" destId="{94B0C7FF-6595-4067-8001-4D8582D82DBD}" srcOrd="0" destOrd="0" presId="urn:microsoft.com/office/officeart/2008/layout/HorizontalMultiLevelHierarchy"/>
    <dgm:cxn modelId="{A7DD4DEE-5C28-411D-ADAB-75BBA4CAD1F3}" type="presOf" srcId="{055E795E-FF76-4BFD-AAF1-B07B895C7F83}" destId="{66A5BC83-E8AE-4F8C-B6CA-4945292369F0}" srcOrd="0" destOrd="0" presId="urn:microsoft.com/office/officeart/2008/layout/HorizontalMultiLevelHierarchy"/>
    <dgm:cxn modelId="{C6CEF399-CC84-4603-8048-3559DF532249}" srcId="{1A8DCFB3-3087-46FC-A984-527EC9B8659E}" destId="{6AFA1C6F-81F8-4FED-A5A6-B754EFF8711A}" srcOrd="3" destOrd="0" parTransId="{5D1EC4A6-67CB-4335-9199-4B68273C1124}" sibTransId="{F41623A1-4762-43C9-8401-B2D9FB62C8A0}"/>
    <dgm:cxn modelId="{6B43FBFD-1681-4AA4-AE63-9DA7178FA80B}" type="presOf" srcId="{8EAB9539-27EA-4DD9-849C-92E00EC6E651}" destId="{E909BA8E-1D82-4808-A164-8022A8D6D8DE}" srcOrd="0" destOrd="0" presId="urn:microsoft.com/office/officeart/2008/layout/HorizontalMultiLevelHierarchy"/>
    <dgm:cxn modelId="{B84DD36D-868B-4752-B7CB-579D3E78DD3C}" type="presOf" srcId="{8EAB9539-27EA-4DD9-849C-92E00EC6E651}" destId="{68201E6E-9533-48CC-9A0F-B93DF733002A}" srcOrd="1" destOrd="0" presId="urn:microsoft.com/office/officeart/2008/layout/HorizontalMultiLevelHierarchy"/>
    <dgm:cxn modelId="{B69348AB-4AFF-4267-8D47-185D6AEB569A}" srcId="{BE000994-F781-46FF-8801-11AA546D8397}" destId="{1A8DCFB3-3087-46FC-A984-527EC9B8659E}" srcOrd="0" destOrd="0" parTransId="{339CB6E8-EAB5-4971-8BB0-56AD898C6C8E}" sibTransId="{6B4F312A-EE8C-4492-8927-674974990C71}"/>
    <dgm:cxn modelId="{994BA5C9-ED72-4EDC-B82B-8F6120B2EAA0}" type="presOf" srcId="{78529112-4A80-4F10-AAF5-75E3890D17CE}" destId="{7FF01CFD-2549-45EA-BA03-743A35215098}" srcOrd="1" destOrd="0" presId="urn:microsoft.com/office/officeart/2008/layout/HorizontalMultiLevelHierarchy"/>
    <dgm:cxn modelId="{AD3D53C5-A7EE-4070-A218-FD3185DBB19A}" srcId="{1A8DCFB3-3087-46FC-A984-527EC9B8659E}" destId="{055E795E-FF76-4BFD-AAF1-B07B895C7F83}" srcOrd="4" destOrd="0" parTransId="{78529112-4A80-4F10-AAF5-75E3890D17CE}" sibTransId="{BC65DB08-E55F-41BB-A666-1260EBF409DD}"/>
    <dgm:cxn modelId="{4FAB5B58-4AA9-4332-8CF1-9E286E01F692}" type="presParOf" srcId="{A41D9270-230A-4471-8666-6EC14F452972}" destId="{A48509D7-5C6C-45A7-8600-1E59B404046D}" srcOrd="0" destOrd="0" presId="urn:microsoft.com/office/officeart/2008/layout/HorizontalMultiLevelHierarchy"/>
    <dgm:cxn modelId="{D9F657FC-0FE5-4F0B-BCF8-121F67CC6493}" type="presParOf" srcId="{A48509D7-5C6C-45A7-8600-1E59B404046D}" destId="{050A2F62-8017-437B-998A-C46CF6FA4B65}" srcOrd="0" destOrd="0" presId="urn:microsoft.com/office/officeart/2008/layout/HorizontalMultiLevelHierarchy"/>
    <dgm:cxn modelId="{A12C784C-56F7-447D-BD9D-38B271AB578B}" type="presParOf" srcId="{A48509D7-5C6C-45A7-8600-1E59B404046D}" destId="{332821E1-0B5D-48E9-B68B-56E1C60EE30D}" srcOrd="1" destOrd="0" presId="urn:microsoft.com/office/officeart/2008/layout/HorizontalMultiLevelHierarchy"/>
    <dgm:cxn modelId="{C500B7BA-28E0-4E97-8C45-BF4941C933D5}" type="presParOf" srcId="{332821E1-0B5D-48E9-B68B-56E1C60EE30D}" destId="{E909BA8E-1D82-4808-A164-8022A8D6D8DE}" srcOrd="0" destOrd="0" presId="urn:microsoft.com/office/officeart/2008/layout/HorizontalMultiLevelHierarchy"/>
    <dgm:cxn modelId="{68D31956-E9A6-4C64-8CCD-8B17E2EFC49B}" type="presParOf" srcId="{E909BA8E-1D82-4808-A164-8022A8D6D8DE}" destId="{68201E6E-9533-48CC-9A0F-B93DF733002A}" srcOrd="0" destOrd="0" presId="urn:microsoft.com/office/officeart/2008/layout/HorizontalMultiLevelHierarchy"/>
    <dgm:cxn modelId="{1CE0B183-2BA6-4A7A-9006-F282D5D73962}" type="presParOf" srcId="{332821E1-0B5D-48E9-B68B-56E1C60EE30D}" destId="{074104A2-BF5F-4130-BA00-450CD588C36D}" srcOrd="1" destOrd="0" presId="urn:microsoft.com/office/officeart/2008/layout/HorizontalMultiLevelHierarchy"/>
    <dgm:cxn modelId="{55C65923-3E46-4D08-A35C-C5F7F9A0497A}" type="presParOf" srcId="{074104A2-BF5F-4130-BA00-450CD588C36D}" destId="{ADAFCB2F-B64B-4546-A2D6-24F741F4F5CA}" srcOrd="0" destOrd="0" presId="urn:microsoft.com/office/officeart/2008/layout/HorizontalMultiLevelHierarchy"/>
    <dgm:cxn modelId="{E78CF8B2-8789-4658-97FB-F109DB31DBD4}" type="presParOf" srcId="{074104A2-BF5F-4130-BA00-450CD588C36D}" destId="{F3AAB4FA-F610-42FF-A679-6102B7A12B8D}" srcOrd="1" destOrd="0" presId="urn:microsoft.com/office/officeart/2008/layout/HorizontalMultiLevelHierarchy"/>
    <dgm:cxn modelId="{9F8E5663-E484-4C7B-98FC-9F6BDD1E9A93}" type="presParOf" srcId="{332821E1-0B5D-48E9-B68B-56E1C60EE30D}" destId="{B9D48E4D-9FD4-48F2-8F21-EF2476E0F6C0}" srcOrd="2" destOrd="0" presId="urn:microsoft.com/office/officeart/2008/layout/HorizontalMultiLevelHierarchy"/>
    <dgm:cxn modelId="{84BEACB5-5458-4C04-B3B8-B47655FFB21A}" type="presParOf" srcId="{B9D48E4D-9FD4-48F2-8F21-EF2476E0F6C0}" destId="{B35B738C-FE7C-472F-A1C7-FB2DF4C61A33}" srcOrd="0" destOrd="0" presId="urn:microsoft.com/office/officeart/2008/layout/HorizontalMultiLevelHierarchy"/>
    <dgm:cxn modelId="{95F63EF2-2B55-4BE9-B153-930F18ED1C69}" type="presParOf" srcId="{332821E1-0B5D-48E9-B68B-56E1C60EE30D}" destId="{A1EA57CC-19BA-4B5E-8C97-7FCB88149F2E}" srcOrd="3" destOrd="0" presId="urn:microsoft.com/office/officeart/2008/layout/HorizontalMultiLevelHierarchy"/>
    <dgm:cxn modelId="{4ECDFBB9-5C65-4104-9013-FB23A56D2DC4}" type="presParOf" srcId="{A1EA57CC-19BA-4B5E-8C97-7FCB88149F2E}" destId="{39D63E6C-3700-44D8-95AF-F3C63A8ED282}" srcOrd="0" destOrd="0" presId="urn:microsoft.com/office/officeart/2008/layout/HorizontalMultiLevelHierarchy"/>
    <dgm:cxn modelId="{E1752250-5DDB-441F-8655-3A2D9751E3F7}" type="presParOf" srcId="{A1EA57CC-19BA-4B5E-8C97-7FCB88149F2E}" destId="{DF7B6B88-EBFC-4843-808E-98FF8D42D197}" srcOrd="1" destOrd="0" presId="urn:microsoft.com/office/officeart/2008/layout/HorizontalMultiLevelHierarchy"/>
    <dgm:cxn modelId="{6F9A6623-D344-4949-B6FD-81C3B4057826}" type="presParOf" srcId="{332821E1-0B5D-48E9-B68B-56E1C60EE30D}" destId="{6DB7D3E4-9153-4E31-89CC-148F65D87C0C}" srcOrd="4" destOrd="0" presId="urn:microsoft.com/office/officeart/2008/layout/HorizontalMultiLevelHierarchy"/>
    <dgm:cxn modelId="{0B1696F7-0DE8-4DB9-8440-B7E89882F169}" type="presParOf" srcId="{6DB7D3E4-9153-4E31-89CC-148F65D87C0C}" destId="{2B71A58E-FC74-4D8D-A88A-870F563A51E1}" srcOrd="0" destOrd="0" presId="urn:microsoft.com/office/officeart/2008/layout/HorizontalMultiLevelHierarchy"/>
    <dgm:cxn modelId="{D8B00DC4-DCAB-4095-A0CC-57A433895625}" type="presParOf" srcId="{332821E1-0B5D-48E9-B68B-56E1C60EE30D}" destId="{5CA22E32-010B-4C7F-84FF-A8326B67DA62}" srcOrd="5" destOrd="0" presId="urn:microsoft.com/office/officeart/2008/layout/HorizontalMultiLevelHierarchy"/>
    <dgm:cxn modelId="{867476F8-F2B3-4131-9CC4-55019B7A43AB}" type="presParOf" srcId="{5CA22E32-010B-4C7F-84FF-A8326B67DA62}" destId="{94B0C7FF-6595-4067-8001-4D8582D82DBD}" srcOrd="0" destOrd="0" presId="urn:microsoft.com/office/officeart/2008/layout/HorizontalMultiLevelHierarchy"/>
    <dgm:cxn modelId="{B759FA49-25E9-4AB9-B505-69FD2B6F1EC6}" type="presParOf" srcId="{5CA22E32-010B-4C7F-84FF-A8326B67DA62}" destId="{2F9F3014-F342-4B0D-BDCE-4E20E485C35B}" srcOrd="1" destOrd="0" presId="urn:microsoft.com/office/officeart/2008/layout/HorizontalMultiLevelHierarchy"/>
    <dgm:cxn modelId="{39ED3499-978E-4294-98CF-4FFB88B0C206}" type="presParOf" srcId="{332821E1-0B5D-48E9-B68B-56E1C60EE30D}" destId="{0D56698D-AD4F-4E77-924C-72ED6E3F0904}" srcOrd="6" destOrd="0" presId="urn:microsoft.com/office/officeart/2008/layout/HorizontalMultiLevelHierarchy"/>
    <dgm:cxn modelId="{BCC9B87B-FF08-47CD-915E-1126F62EB305}" type="presParOf" srcId="{0D56698D-AD4F-4E77-924C-72ED6E3F0904}" destId="{85C4EF13-FCAB-42F3-A69F-A7CA9540E458}" srcOrd="0" destOrd="0" presId="urn:microsoft.com/office/officeart/2008/layout/HorizontalMultiLevelHierarchy"/>
    <dgm:cxn modelId="{733640A2-BD57-4F16-9C9C-7998E7CCD3EF}" type="presParOf" srcId="{332821E1-0B5D-48E9-B68B-56E1C60EE30D}" destId="{D3FDA8F5-50B0-411A-862C-E051F3BCFE9C}" srcOrd="7" destOrd="0" presId="urn:microsoft.com/office/officeart/2008/layout/HorizontalMultiLevelHierarchy"/>
    <dgm:cxn modelId="{02AB59B6-E615-4906-B42A-05D4F3372A7A}" type="presParOf" srcId="{D3FDA8F5-50B0-411A-862C-E051F3BCFE9C}" destId="{1B6C0ABC-7D9B-4A0A-ABBC-47C2FC7685D2}" srcOrd="0" destOrd="0" presId="urn:microsoft.com/office/officeart/2008/layout/HorizontalMultiLevelHierarchy"/>
    <dgm:cxn modelId="{4961F395-247C-4DFA-9EE9-E0F90D71296E}" type="presParOf" srcId="{D3FDA8F5-50B0-411A-862C-E051F3BCFE9C}" destId="{6F4C38A3-3654-4EBF-9F98-C7D3592E50BC}" srcOrd="1" destOrd="0" presId="urn:microsoft.com/office/officeart/2008/layout/HorizontalMultiLevelHierarchy"/>
    <dgm:cxn modelId="{F92AEEC2-9CDA-4175-B12A-4152661FA294}" type="presParOf" srcId="{332821E1-0B5D-48E9-B68B-56E1C60EE30D}" destId="{6B0A5398-F8A5-42ED-B2C2-E69682FCB936}" srcOrd="8" destOrd="0" presId="urn:microsoft.com/office/officeart/2008/layout/HorizontalMultiLevelHierarchy"/>
    <dgm:cxn modelId="{C9092611-AB22-4B18-A8D8-892E958AA065}" type="presParOf" srcId="{6B0A5398-F8A5-42ED-B2C2-E69682FCB936}" destId="{7FF01CFD-2549-45EA-BA03-743A35215098}" srcOrd="0" destOrd="0" presId="urn:microsoft.com/office/officeart/2008/layout/HorizontalMultiLevelHierarchy"/>
    <dgm:cxn modelId="{C761AC9A-851E-4513-B608-37299AE6714B}" type="presParOf" srcId="{332821E1-0B5D-48E9-B68B-56E1C60EE30D}" destId="{FEAABB9B-CF45-408C-B309-AA706B1E1AB1}" srcOrd="9" destOrd="0" presId="urn:microsoft.com/office/officeart/2008/layout/HorizontalMultiLevelHierarchy"/>
    <dgm:cxn modelId="{25E585D0-43DF-482E-AECB-68DA4250424A}" type="presParOf" srcId="{FEAABB9B-CF45-408C-B309-AA706B1E1AB1}" destId="{66A5BC83-E8AE-4F8C-B6CA-4945292369F0}" srcOrd="0" destOrd="0" presId="urn:microsoft.com/office/officeart/2008/layout/HorizontalMultiLevelHierarchy"/>
    <dgm:cxn modelId="{77FFD056-C47E-4D51-B101-8D2EC5E01EE8}" type="presParOf" srcId="{FEAABB9B-CF45-408C-B309-AA706B1E1AB1}" destId="{556A815D-DFCD-4AB9-9AA0-2BAE259B1604}" srcOrd="1" destOrd="0" presId="urn:microsoft.com/office/officeart/2008/layout/HorizontalMultiLevelHierarchy"/>
    <dgm:cxn modelId="{B581915A-1CE5-4277-B103-F93B2E9D0C5C}" type="presParOf" srcId="{332821E1-0B5D-48E9-B68B-56E1C60EE30D}" destId="{F3271844-5FD2-48CD-B89B-A5512ABC8E9D}" srcOrd="10" destOrd="0" presId="urn:microsoft.com/office/officeart/2008/layout/HorizontalMultiLevelHierarchy"/>
    <dgm:cxn modelId="{B3E07DD1-F180-4229-88D9-6ECE37E622E8}" type="presParOf" srcId="{F3271844-5FD2-48CD-B89B-A5512ABC8E9D}" destId="{AF10B120-6E85-488A-AABE-1627E5B91816}" srcOrd="0" destOrd="0" presId="urn:microsoft.com/office/officeart/2008/layout/HorizontalMultiLevelHierarchy"/>
    <dgm:cxn modelId="{1C0636C8-5300-4711-926A-980BFE7F0C49}" type="presParOf" srcId="{332821E1-0B5D-48E9-B68B-56E1C60EE30D}" destId="{7AA43A83-126A-47A6-B46D-5700D0814A6E}" srcOrd="11" destOrd="0" presId="urn:microsoft.com/office/officeart/2008/layout/HorizontalMultiLevelHierarchy"/>
    <dgm:cxn modelId="{26DE92B6-1103-4FE3-8C12-E091E0671A6A}" type="presParOf" srcId="{7AA43A83-126A-47A6-B46D-5700D0814A6E}" destId="{4C0BD91D-F1C7-4E5A-BBE2-E970BDDD332B}" srcOrd="0" destOrd="0" presId="urn:microsoft.com/office/officeart/2008/layout/HorizontalMultiLevelHierarchy"/>
    <dgm:cxn modelId="{9889273E-19CC-45B2-BB89-FFA97A28E263}" type="presParOf" srcId="{7AA43A83-126A-47A6-B46D-5700D0814A6E}" destId="{7B0BFC39-51CC-41E5-88D4-2327E45E1E94}"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C1B0F2-2BEE-4696-A0F6-916129548BBD}"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zh-CN" altLang="en-US"/>
        </a:p>
      </dgm:t>
    </dgm:pt>
    <dgm:pt modelId="{150948C6-9264-492E-A82F-925A6F9C5676}">
      <dgm:prSet phldrT="[文本]"/>
      <dgm:spPr>
        <a:solidFill>
          <a:srgbClr val="FF00FF"/>
        </a:solidFill>
      </dgm:spPr>
      <dgm:t>
        <a:bodyPr/>
        <a:lstStyle/>
        <a:p>
          <a:pPr>
            <a:lnSpc>
              <a:spcPct val="150000"/>
            </a:lnSpc>
          </a:pPr>
          <a:r>
            <a:rPr lang="en-US" altLang="zh-CN" b="1" dirty="0" smtClean="0">
              <a:solidFill>
                <a:srgbClr val="006600"/>
              </a:solidFill>
              <a:latin typeface="Times New Roman" pitchFamily="18" charset="0"/>
              <a:cs typeface="Times New Roman" pitchFamily="18" charset="0"/>
            </a:rPr>
            <a:t>Step1</a:t>
          </a:r>
          <a:endParaRPr lang="zh-CN" altLang="en-US" b="1" dirty="0">
            <a:solidFill>
              <a:srgbClr val="006600"/>
            </a:solidFill>
            <a:latin typeface="Times New Roman" pitchFamily="18" charset="0"/>
            <a:cs typeface="Times New Roman" pitchFamily="18" charset="0"/>
          </a:endParaRPr>
        </a:p>
      </dgm:t>
    </dgm:pt>
    <dgm:pt modelId="{51E949F4-4906-4CA5-AA82-500B7E80B8BB}" type="parTrans" cxnId="{1BF1B8B2-6140-4E4D-834C-1E504AAE285F}">
      <dgm:prSet/>
      <dgm:spPr/>
      <dgm:t>
        <a:bodyPr/>
        <a:lstStyle/>
        <a:p>
          <a:pPr>
            <a:lnSpc>
              <a:spcPct val="150000"/>
            </a:lnSpc>
          </a:pPr>
          <a:endParaRPr lang="zh-CN" altLang="en-US" b="1">
            <a:latin typeface="Times New Roman" pitchFamily="18" charset="0"/>
            <a:cs typeface="Times New Roman" pitchFamily="18" charset="0"/>
          </a:endParaRPr>
        </a:p>
      </dgm:t>
    </dgm:pt>
    <dgm:pt modelId="{8A0E5E94-5752-461D-A9AE-BFB572679C2D}" type="sibTrans" cxnId="{1BF1B8B2-6140-4E4D-834C-1E504AAE285F}">
      <dgm:prSet/>
      <dgm:spPr/>
      <dgm:t>
        <a:bodyPr/>
        <a:lstStyle/>
        <a:p>
          <a:pPr>
            <a:lnSpc>
              <a:spcPct val="150000"/>
            </a:lnSpc>
          </a:pPr>
          <a:endParaRPr lang="zh-CN" altLang="en-US" b="1">
            <a:latin typeface="Times New Roman" pitchFamily="18" charset="0"/>
            <a:cs typeface="Times New Roman" pitchFamily="18" charset="0"/>
          </a:endParaRPr>
        </a:p>
      </dgm:t>
    </dgm:pt>
    <dgm:pt modelId="{37DA53E6-A0A4-4892-BE97-A81BE045DE4E}">
      <dgm:prSet phldrT="[文本]"/>
      <dgm:spPr/>
      <dgm:t>
        <a:bodyPr/>
        <a:lstStyle/>
        <a:p>
          <a:pPr>
            <a:lnSpc>
              <a:spcPct val="150000"/>
            </a:lnSpc>
          </a:pPr>
          <a:r>
            <a:rPr lang="en-US" altLang="zh-CN" b="1" dirty="0" smtClean="0">
              <a:solidFill>
                <a:srgbClr val="006600"/>
              </a:solidFill>
              <a:latin typeface="Times New Roman" pitchFamily="18" charset="0"/>
              <a:cs typeface="Times New Roman" pitchFamily="18" charset="0"/>
            </a:rPr>
            <a:t>0.9m lens + EAS Array</a:t>
          </a:r>
          <a:endParaRPr lang="zh-CN" altLang="en-US" b="1" dirty="0">
            <a:solidFill>
              <a:srgbClr val="006600"/>
            </a:solidFill>
            <a:latin typeface="Times New Roman" pitchFamily="18" charset="0"/>
            <a:cs typeface="Times New Roman" pitchFamily="18" charset="0"/>
          </a:endParaRPr>
        </a:p>
      </dgm:t>
    </dgm:pt>
    <dgm:pt modelId="{25E72201-D97F-4826-8421-CC5441DAA366}" type="parTrans" cxnId="{A10EFA9A-6898-407B-912B-A7E9507AC08B}">
      <dgm:prSet/>
      <dgm:spPr/>
      <dgm:t>
        <a:bodyPr/>
        <a:lstStyle/>
        <a:p>
          <a:pPr>
            <a:lnSpc>
              <a:spcPct val="150000"/>
            </a:lnSpc>
          </a:pPr>
          <a:endParaRPr lang="zh-CN" altLang="en-US" b="1">
            <a:latin typeface="Times New Roman" pitchFamily="18" charset="0"/>
            <a:cs typeface="Times New Roman" pitchFamily="18" charset="0"/>
          </a:endParaRPr>
        </a:p>
      </dgm:t>
    </dgm:pt>
    <dgm:pt modelId="{75A28117-A828-46F4-815D-B2CB3E032BEC}" type="sibTrans" cxnId="{A10EFA9A-6898-407B-912B-A7E9507AC08B}">
      <dgm:prSet/>
      <dgm:spPr/>
      <dgm:t>
        <a:bodyPr/>
        <a:lstStyle/>
        <a:p>
          <a:pPr>
            <a:lnSpc>
              <a:spcPct val="150000"/>
            </a:lnSpc>
          </a:pPr>
          <a:endParaRPr lang="zh-CN" altLang="en-US" b="1">
            <a:latin typeface="Times New Roman" pitchFamily="18" charset="0"/>
            <a:cs typeface="Times New Roman" pitchFamily="18" charset="0"/>
          </a:endParaRPr>
        </a:p>
      </dgm:t>
    </dgm:pt>
    <dgm:pt modelId="{E660095F-2D83-4E76-B2A0-81A4C23D5213}">
      <dgm:prSet phldrT="[文本]"/>
      <dgm:spPr/>
      <dgm:t>
        <a:bodyPr/>
        <a:lstStyle/>
        <a:p>
          <a:pPr>
            <a:lnSpc>
              <a:spcPct val="150000"/>
            </a:lnSpc>
          </a:pPr>
          <a:r>
            <a:rPr lang="en-US" altLang="zh-CN" b="1" dirty="0" smtClean="0">
              <a:solidFill>
                <a:srgbClr val="006600"/>
              </a:solidFill>
              <a:latin typeface="Times New Roman" pitchFamily="18" charset="0"/>
              <a:cs typeface="Times New Roman" pitchFamily="18" charset="0"/>
            </a:rPr>
            <a:t>CRs  (done)</a:t>
          </a:r>
          <a:endParaRPr lang="zh-CN" altLang="en-US" b="1" dirty="0">
            <a:solidFill>
              <a:srgbClr val="006600"/>
            </a:solidFill>
            <a:latin typeface="Times New Roman" pitchFamily="18" charset="0"/>
            <a:cs typeface="Times New Roman" pitchFamily="18" charset="0"/>
          </a:endParaRPr>
        </a:p>
      </dgm:t>
    </dgm:pt>
    <dgm:pt modelId="{F91F9D6C-3504-48FC-A267-045763AD731F}" type="parTrans" cxnId="{8AFBF0E2-E0D6-4A7E-9325-E17006DE2CCD}">
      <dgm:prSet/>
      <dgm:spPr/>
      <dgm:t>
        <a:bodyPr/>
        <a:lstStyle/>
        <a:p>
          <a:pPr>
            <a:lnSpc>
              <a:spcPct val="150000"/>
            </a:lnSpc>
          </a:pPr>
          <a:endParaRPr lang="zh-CN" altLang="en-US" b="1">
            <a:latin typeface="Times New Roman" pitchFamily="18" charset="0"/>
            <a:cs typeface="Times New Roman" pitchFamily="18" charset="0"/>
          </a:endParaRPr>
        </a:p>
      </dgm:t>
    </dgm:pt>
    <dgm:pt modelId="{DEC35862-4AC3-48FB-8148-6315ACB35EDF}" type="sibTrans" cxnId="{8AFBF0E2-E0D6-4A7E-9325-E17006DE2CCD}">
      <dgm:prSet/>
      <dgm:spPr/>
      <dgm:t>
        <a:bodyPr/>
        <a:lstStyle/>
        <a:p>
          <a:pPr>
            <a:lnSpc>
              <a:spcPct val="150000"/>
            </a:lnSpc>
          </a:pPr>
          <a:endParaRPr lang="zh-CN" altLang="en-US" b="1">
            <a:latin typeface="Times New Roman" pitchFamily="18" charset="0"/>
            <a:cs typeface="Times New Roman" pitchFamily="18" charset="0"/>
          </a:endParaRPr>
        </a:p>
      </dgm:t>
    </dgm:pt>
    <dgm:pt modelId="{4C7B3287-E985-46C4-ACC0-CFC33A4237C8}">
      <dgm:prSet phldrT="[文本]"/>
      <dgm:spPr>
        <a:solidFill>
          <a:srgbClr val="FF00FF"/>
        </a:solidFill>
      </dgm:spPr>
      <dgm:t>
        <a:bodyPr/>
        <a:lstStyle/>
        <a:p>
          <a:pPr>
            <a:lnSpc>
              <a:spcPct val="150000"/>
            </a:lnSpc>
          </a:pPr>
          <a:r>
            <a:rPr lang="en-US" altLang="zh-CN" b="1" dirty="0" smtClean="0">
              <a:solidFill>
                <a:srgbClr val="0099FF"/>
              </a:solidFill>
              <a:latin typeface="Times New Roman" pitchFamily="18" charset="0"/>
              <a:cs typeface="Times New Roman" pitchFamily="18" charset="0"/>
            </a:rPr>
            <a:t>Step2</a:t>
          </a:r>
          <a:endParaRPr lang="zh-CN" altLang="en-US" b="1" dirty="0">
            <a:solidFill>
              <a:srgbClr val="0099FF"/>
            </a:solidFill>
            <a:latin typeface="Times New Roman" pitchFamily="18" charset="0"/>
            <a:cs typeface="Times New Roman" pitchFamily="18" charset="0"/>
          </a:endParaRPr>
        </a:p>
      </dgm:t>
    </dgm:pt>
    <dgm:pt modelId="{561C7F2E-D79B-47F7-BC59-ED19B87A071C}" type="parTrans" cxnId="{94D6C168-DEBF-41B8-8C8A-D142B4904A53}">
      <dgm:prSet/>
      <dgm:spPr/>
      <dgm:t>
        <a:bodyPr/>
        <a:lstStyle/>
        <a:p>
          <a:pPr>
            <a:lnSpc>
              <a:spcPct val="150000"/>
            </a:lnSpc>
          </a:pPr>
          <a:endParaRPr lang="zh-CN" altLang="en-US" b="1">
            <a:latin typeface="Times New Roman" pitchFamily="18" charset="0"/>
            <a:cs typeface="Times New Roman" pitchFamily="18" charset="0"/>
          </a:endParaRPr>
        </a:p>
      </dgm:t>
    </dgm:pt>
    <dgm:pt modelId="{C3BE73D4-BF9B-4D9B-A2D3-9FEBE3F156C8}" type="sibTrans" cxnId="{94D6C168-DEBF-41B8-8C8A-D142B4904A53}">
      <dgm:prSet/>
      <dgm:spPr/>
      <dgm:t>
        <a:bodyPr/>
        <a:lstStyle/>
        <a:p>
          <a:pPr>
            <a:lnSpc>
              <a:spcPct val="150000"/>
            </a:lnSpc>
          </a:pPr>
          <a:endParaRPr lang="zh-CN" altLang="en-US" b="1">
            <a:latin typeface="Times New Roman" pitchFamily="18" charset="0"/>
            <a:cs typeface="Times New Roman" pitchFamily="18" charset="0"/>
          </a:endParaRPr>
        </a:p>
      </dgm:t>
    </dgm:pt>
    <dgm:pt modelId="{F96509B2-7F7B-4F04-B6AE-09F332D1606E}">
      <dgm:prSet phldrT="[文本]"/>
      <dgm:spPr/>
      <dgm:t>
        <a:bodyPr/>
        <a:lstStyle/>
        <a:p>
          <a:pPr>
            <a:lnSpc>
              <a:spcPct val="150000"/>
            </a:lnSpc>
          </a:pPr>
          <a:r>
            <a:rPr lang="en-US" altLang="zh-CN" b="1" dirty="0" smtClean="0">
              <a:solidFill>
                <a:srgbClr val="0099FF"/>
              </a:solidFill>
              <a:latin typeface="Times New Roman" pitchFamily="18" charset="0"/>
              <a:cs typeface="Times New Roman" pitchFamily="18" charset="0"/>
            </a:rPr>
            <a:t>2m lens (being manufactured)</a:t>
          </a:r>
          <a:endParaRPr lang="zh-CN" altLang="en-US" b="1" dirty="0">
            <a:solidFill>
              <a:srgbClr val="0099FF"/>
            </a:solidFill>
            <a:latin typeface="Times New Roman" pitchFamily="18" charset="0"/>
            <a:cs typeface="Times New Roman" pitchFamily="18" charset="0"/>
          </a:endParaRPr>
        </a:p>
      </dgm:t>
    </dgm:pt>
    <dgm:pt modelId="{8F1700D9-CFC6-43B8-88BE-CA4F6ECAA674}" type="parTrans" cxnId="{CA2A7794-7CFB-468A-ACED-9E5B1E71F395}">
      <dgm:prSet/>
      <dgm:spPr/>
      <dgm:t>
        <a:bodyPr/>
        <a:lstStyle/>
        <a:p>
          <a:pPr>
            <a:lnSpc>
              <a:spcPct val="150000"/>
            </a:lnSpc>
          </a:pPr>
          <a:endParaRPr lang="zh-CN" altLang="en-US" b="1">
            <a:latin typeface="Times New Roman" pitchFamily="18" charset="0"/>
            <a:cs typeface="Times New Roman" pitchFamily="18" charset="0"/>
          </a:endParaRPr>
        </a:p>
      </dgm:t>
    </dgm:pt>
    <dgm:pt modelId="{243C1703-2C3B-47F1-A618-E6568890137A}" type="sibTrans" cxnId="{CA2A7794-7CFB-468A-ACED-9E5B1E71F395}">
      <dgm:prSet/>
      <dgm:spPr/>
      <dgm:t>
        <a:bodyPr/>
        <a:lstStyle/>
        <a:p>
          <a:pPr>
            <a:lnSpc>
              <a:spcPct val="150000"/>
            </a:lnSpc>
          </a:pPr>
          <a:endParaRPr lang="zh-CN" altLang="en-US" b="1">
            <a:latin typeface="Times New Roman" pitchFamily="18" charset="0"/>
            <a:cs typeface="Times New Roman" pitchFamily="18" charset="0"/>
          </a:endParaRPr>
        </a:p>
      </dgm:t>
    </dgm:pt>
    <dgm:pt modelId="{2BF684FE-C11C-43BA-8050-3E59AC1F83AD}">
      <dgm:prSet phldrT="[文本]"/>
      <dgm:spPr>
        <a:solidFill>
          <a:srgbClr val="FF00FF"/>
        </a:solidFill>
      </dgm:spPr>
      <dgm:t>
        <a:bodyPr/>
        <a:lstStyle/>
        <a:p>
          <a:pPr>
            <a:lnSpc>
              <a:spcPct val="150000"/>
            </a:lnSpc>
          </a:pPr>
          <a:r>
            <a:rPr lang="en-US" altLang="zh-CN" b="1" dirty="0" smtClean="0">
              <a:solidFill>
                <a:srgbClr val="0000CC"/>
              </a:solidFill>
              <a:latin typeface="Times New Roman" pitchFamily="18" charset="0"/>
              <a:cs typeface="Times New Roman" pitchFamily="18" charset="0"/>
            </a:rPr>
            <a:t>Step3</a:t>
          </a:r>
          <a:endParaRPr lang="zh-CN" altLang="en-US" b="1" dirty="0">
            <a:solidFill>
              <a:srgbClr val="0000CC"/>
            </a:solidFill>
            <a:latin typeface="Times New Roman" pitchFamily="18" charset="0"/>
            <a:cs typeface="Times New Roman" pitchFamily="18" charset="0"/>
          </a:endParaRPr>
        </a:p>
      </dgm:t>
    </dgm:pt>
    <dgm:pt modelId="{37BC70EA-3DBB-4FF3-A2DB-D88E7A7505F2}" type="parTrans" cxnId="{A030D3A1-E761-4C59-89FA-A872E5FE23FB}">
      <dgm:prSet/>
      <dgm:spPr/>
      <dgm:t>
        <a:bodyPr/>
        <a:lstStyle/>
        <a:p>
          <a:pPr>
            <a:lnSpc>
              <a:spcPct val="150000"/>
            </a:lnSpc>
          </a:pPr>
          <a:endParaRPr lang="zh-CN" altLang="en-US" b="1">
            <a:latin typeface="Times New Roman" pitchFamily="18" charset="0"/>
            <a:cs typeface="Times New Roman" pitchFamily="18" charset="0"/>
          </a:endParaRPr>
        </a:p>
      </dgm:t>
    </dgm:pt>
    <dgm:pt modelId="{C10E0CED-1B53-4EEE-8C6A-3A3CDB80E69B}" type="sibTrans" cxnId="{A030D3A1-E761-4C59-89FA-A872E5FE23FB}">
      <dgm:prSet/>
      <dgm:spPr/>
      <dgm:t>
        <a:bodyPr/>
        <a:lstStyle/>
        <a:p>
          <a:pPr>
            <a:lnSpc>
              <a:spcPct val="150000"/>
            </a:lnSpc>
          </a:pPr>
          <a:endParaRPr lang="zh-CN" altLang="en-US" b="1">
            <a:latin typeface="Times New Roman" pitchFamily="18" charset="0"/>
            <a:cs typeface="Times New Roman" pitchFamily="18" charset="0"/>
          </a:endParaRPr>
        </a:p>
      </dgm:t>
    </dgm:pt>
    <dgm:pt modelId="{2A0CA755-BD20-4450-B6B2-6326F85243C9}">
      <dgm:prSet phldrT="[文本]"/>
      <dgm:spPr/>
      <dgm:t>
        <a:bodyPr/>
        <a:lstStyle/>
        <a:p>
          <a:pPr>
            <a:lnSpc>
              <a:spcPct val="150000"/>
            </a:lnSpc>
          </a:pPr>
          <a:r>
            <a:rPr lang="en-US" altLang="zh-CN" b="1" dirty="0" smtClean="0">
              <a:solidFill>
                <a:srgbClr val="0000CC"/>
              </a:solidFill>
              <a:latin typeface="Times New Roman" pitchFamily="18" charset="0"/>
              <a:cs typeface="Times New Roman" pitchFamily="18" charset="0"/>
            </a:rPr>
            <a:t>5m</a:t>
          </a:r>
          <a:r>
            <a:rPr lang="zh-CN" altLang="en-US" b="1" dirty="0" smtClean="0">
              <a:solidFill>
                <a:srgbClr val="0000CC"/>
              </a:solidFill>
              <a:latin typeface="Times New Roman" pitchFamily="18" charset="0"/>
              <a:cs typeface="Times New Roman" pitchFamily="18" charset="0"/>
            </a:rPr>
            <a:t>（</a:t>
          </a:r>
          <a:r>
            <a:rPr lang="en-US" altLang="zh-CN" b="1" dirty="0" smtClean="0">
              <a:solidFill>
                <a:srgbClr val="0000CC"/>
              </a:solidFill>
              <a:latin typeface="Times New Roman" pitchFamily="18" charset="0"/>
              <a:cs typeface="Times New Roman" pitchFamily="18" charset="0"/>
            </a:rPr>
            <a:t>Effective aperture</a:t>
          </a:r>
          <a:r>
            <a:rPr lang="zh-CN" altLang="en-US" b="1" dirty="0" smtClean="0">
              <a:solidFill>
                <a:srgbClr val="0000CC"/>
              </a:solidFill>
              <a:latin typeface="Times New Roman" pitchFamily="18" charset="0"/>
              <a:cs typeface="Times New Roman" pitchFamily="18" charset="0"/>
            </a:rPr>
            <a:t>）</a:t>
          </a:r>
          <a:r>
            <a:rPr lang="en-US" altLang="zh-CN" b="1" dirty="0" smtClean="0">
              <a:solidFill>
                <a:srgbClr val="0000CC"/>
              </a:solidFill>
              <a:latin typeface="Times New Roman" pitchFamily="18" charset="0"/>
              <a:cs typeface="Times New Roman" pitchFamily="18" charset="0"/>
            </a:rPr>
            <a:t> (2×2) lens</a:t>
          </a:r>
          <a:endParaRPr lang="zh-CN" altLang="en-US" b="1" dirty="0">
            <a:solidFill>
              <a:srgbClr val="0000CC"/>
            </a:solidFill>
            <a:latin typeface="Times New Roman" pitchFamily="18" charset="0"/>
            <a:cs typeface="Times New Roman" pitchFamily="18" charset="0"/>
          </a:endParaRPr>
        </a:p>
      </dgm:t>
    </dgm:pt>
    <dgm:pt modelId="{F523ED2E-76CE-4B5A-9D25-F71A5C52B0E3}" type="parTrans" cxnId="{BB02105F-6D31-4CB6-B134-22F72D957AA1}">
      <dgm:prSet/>
      <dgm:spPr/>
      <dgm:t>
        <a:bodyPr/>
        <a:lstStyle/>
        <a:p>
          <a:pPr>
            <a:lnSpc>
              <a:spcPct val="150000"/>
            </a:lnSpc>
          </a:pPr>
          <a:endParaRPr lang="zh-CN" altLang="en-US" b="1">
            <a:latin typeface="Times New Roman" pitchFamily="18" charset="0"/>
            <a:cs typeface="Times New Roman" pitchFamily="18" charset="0"/>
          </a:endParaRPr>
        </a:p>
      </dgm:t>
    </dgm:pt>
    <dgm:pt modelId="{4F546FB4-4896-4FD4-86F9-8579D69DD5E4}" type="sibTrans" cxnId="{BB02105F-6D31-4CB6-B134-22F72D957AA1}">
      <dgm:prSet/>
      <dgm:spPr/>
      <dgm:t>
        <a:bodyPr/>
        <a:lstStyle/>
        <a:p>
          <a:pPr>
            <a:lnSpc>
              <a:spcPct val="150000"/>
            </a:lnSpc>
          </a:pPr>
          <a:endParaRPr lang="zh-CN" altLang="en-US" b="1">
            <a:latin typeface="Times New Roman" pitchFamily="18" charset="0"/>
            <a:cs typeface="Times New Roman" pitchFamily="18" charset="0"/>
          </a:endParaRPr>
        </a:p>
      </dgm:t>
    </dgm:pt>
    <dgm:pt modelId="{E69308F8-4281-4281-B015-21214071FE32}">
      <dgm:prSet phldrT="[文本]"/>
      <dgm:spPr/>
      <dgm:t>
        <a:bodyPr/>
        <a:lstStyle/>
        <a:p>
          <a:pPr>
            <a:lnSpc>
              <a:spcPct val="150000"/>
            </a:lnSpc>
          </a:pPr>
          <a:r>
            <a:rPr lang="en-US" altLang="zh-CN" b="1" dirty="0" smtClean="0">
              <a:solidFill>
                <a:srgbClr val="0000CC"/>
              </a:solidFill>
              <a:latin typeface="Times New Roman" pitchFamily="18" charset="0"/>
              <a:cs typeface="Times New Roman" pitchFamily="18" charset="0"/>
            </a:rPr>
            <a:t>VHE emission of sporadic </a:t>
          </a:r>
          <a:r>
            <a:rPr lang="el-GR" altLang="zh-CN" b="1" dirty="0" smtClean="0">
              <a:solidFill>
                <a:srgbClr val="0000CC"/>
              </a:solidFill>
              <a:latin typeface="Times New Roman" pitchFamily="18" charset="0"/>
              <a:cs typeface="Times New Roman" pitchFamily="18" charset="0"/>
            </a:rPr>
            <a:t>γ</a:t>
          </a:r>
          <a:r>
            <a:rPr lang="en-US" altLang="zh-CN" b="1" dirty="0" smtClean="0">
              <a:solidFill>
                <a:srgbClr val="0000CC"/>
              </a:solidFill>
              <a:latin typeface="Times New Roman" pitchFamily="18" charset="0"/>
              <a:cs typeface="Times New Roman" pitchFamily="18" charset="0"/>
            </a:rPr>
            <a:t> ray sources (</a:t>
          </a:r>
          <a:r>
            <a:rPr lang="en-US" altLang="zh-CN" b="1" dirty="0" err="1" smtClean="0">
              <a:solidFill>
                <a:srgbClr val="0000CC"/>
              </a:solidFill>
              <a:latin typeface="Times New Roman" pitchFamily="18" charset="0"/>
              <a:cs typeface="Times New Roman" pitchFamily="18" charset="0"/>
            </a:rPr>
            <a:t>e.g</a:t>
          </a:r>
          <a:r>
            <a:rPr lang="en-US" altLang="zh-CN" b="1" dirty="0" smtClean="0">
              <a:solidFill>
                <a:srgbClr val="0000CC"/>
              </a:solidFill>
              <a:latin typeface="Times New Roman" pitchFamily="18" charset="0"/>
              <a:cs typeface="Times New Roman" pitchFamily="18" charset="0"/>
            </a:rPr>
            <a:t>, GRBs)</a:t>
          </a:r>
          <a:endParaRPr lang="zh-CN" altLang="en-US" b="1" dirty="0">
            <a:solidFill>
              <a:srgbClr val="0000CC"/>
            </a:solidFill>
            <a:latin typeface="Times New Roman" pitchFamily="18" charset="0"/>
            <a:cs typeface="Times New Roman" pitchFamily="18" charset="0"/>
          </a:endParaRPr>
        </a:p>
      </dgm:t>
    </dgm:pt>
    <dgm:pt modelId="{1E165647-6CBE-431F-8598-958ADC6011B1}" type="parTrans" cxnId="{F566EF48-F329-4F92-9D12-FBFBDA6CFEE5}">
      <dgm:prSet/>
      <dgm:spPr/>
      <dgm:t>
        <a:bodyPr/>
        <a:lstStyle/>
        <a:p>
          <a:pPr>
            <a:lnSpc>
              <a:spcPct val="150000"/>
            </a:lnSpc>
          </a:pPr>
          <a:endParaRPr lang="zh-CN" altLang="en-US" b="1">
            <a:latin typeface="Times New Roman" pitchFamily="18" charset="0"/>
            <a:cs typeface="Times New Roman" pitchFamily="18" charset="0"/>
          </a:endParaRPr>
        </a:p>
      </dgm:t>
    </dgm:pt>
    <dgm:pt modelId="{BA6EA8E1-592C-422B-A50A-3565212F9FFD}" type="sibTrans" cxnId="{F566EF48-F329-4F92-9D12-FBFBDA6CFEE5}">
      <dgm:prSet/>
      <dgm:spPr/>
      <dgm:t>
        <a:bodyPr/>
        <a:lstStyle/>
        <a:p>
          <a:pPr>
            <a:lnSpc>
              <a:spcPct val="150000"/>
            </a:lnSpc>
          </a:pPr>
          <a:endParaRPr lang="zh-CN" altLang="en-US" b="1">
            <a:latin typeface="Times New Roman" pitchFamily="18" charset="0"/>
            <a:cs typeface="Times New Roman" pitchFamily="18" charset="0"/>
          </a:endParaRPr>
        </a:p>
      </dgm:t>
    </dgm:pt>
    <dgm:pt modelId="{03389BBC-9FB0-4C1D-A745-A3A2F5EB9220}">
      <dgm:prSet phldrT="[文本]"/>
      <dgm:spPr/>
      <dgm:t>
        <a:bodyPr/>
        <a:lstStyle/>
        <a:p>
          <a:pPr>
            <a:lnSpc>
              <a:spcPct val="150000"/>
            </a:lnSpc>
          </a:pPr>
          <a:r>
            <a:rPr lang="en-US" altLang="zh-CN" b="1" dirty="0" smtClean="0">
              <a:solidFill>
                <a:srgbClr val="0099FF"/>
              </a:solidFill>
              <a:latin typeface="Times New Roman" pitchFamily="18" charset="0"/>
              <a:cs typeface="Times New Roman" pitchFamily="18" charset="0"/>
            </a:rPr>
            <a:t>Crab</a:t>
          </a:r>
          <a:endParaRPr lang="zh-CN" altLang="en-US" b="1" dirty="0">
            <a:solidFill>
              <a:srgbClr val="0099FF"/>
            </a:solidFill>
            <a:latin typeface="Times New Roman" pitchFamily="18" charset="0"/>
            <a:cs typeface="Times New Roman" pitchFamily="18" charset="0"/>
          </a:endParaRPr>
        </a:p>
      </dgm:t>
    </dgm:pt>
    <dgm:pt modelId="{DF682051-20B4-40E4-A854-CAF974A5A7F7}" type="parTrans" cxnId="{07F85AE7-5496-4A81-88D4-4B873BD3BA9F}">
      <dgm:prSet/>
      <dgm:spPr/>
      <dgm:t>
        <a:bodyPr/>
        <a:lstStyle/>
        <a:p>
          <a:pPr>
            <a:lnSpc>
              <a:spcPct val="150000"/>
            </a:lnSpc>
          </a:pPr>
          <a:endParaRPr lang="zh-CN" altLang="en-US"/>
        </a:p>
      </dgm:t>
    </dgm:pt>
    <dgm:pt modelId="{3AF93211-E333-485D-8107-F81E5475C6F3}" type="sibTrans" cxnId="{07F85AE7-5496-4A81-88D4-4B873BD3BA9F}">
      <dgm:prSet/>
      <dgm:spPr/>
      <dgm:t>
        <a:bodyPr/>
        <a:lstStyle/>
        <a:p>
          <a:pPr>
            <a:lnSpc>
              <a:spcPct val="150000"/>
            </a:lnSpc>
          </a:pPr>
          <a:endParaRPr lang="zh-CN" altLang="en-US"/>
        </a:p>
      </dgm:t>
    </dgm:pt>
    <dgm:pt modelId="{D4771C4A-F4A3-4B73-B19D-8242E40D4C1F}" type="pres">
      <dgm:prSet presAssocID="{74C1B0F2-2BEE-4696-A0F6-916129548BBD}" presName="linearFlow" presStyleCnt="0">
        <dgm:presLayoutVars>
          <dgm:dir/>
          <dgm:animLvl val="lvl"/>
          <dgm:resizeHandles val="exact"/>
        </dgm:presLayoutVars>
      </dgm:prSet>
      <dgm:spPr/>
      <dgm:t>
        <a:bodyPr/>
        <a:lstStyle/>
        <a:p>
          <a:endParaRPr lang="zh-CN" altLang="en-US"/>
        </a:p>
      </dgm:t>
    </dgm:pt>
    <dgm:pt modelId="{AC9C6784-1C30-453F-8357-C98702289158}" type="pres">
      <dgm:prSet presAssocID="{150948C6-9264-492E-A82F-925A6F9C5676}" presName="composite" presStyleCnt="0"/>
      <dgm:spPr/>
    </dgm:pt>
    <dgm:pt modelId="{985D6F1F-9370-4B52-9323-BD786A72A20B}" type="pres">
      <dgm:prSet presAssocID="{150948C6-9264-492E-A82F-925A6F9C5676}" presName="parentText" presStyleLbl="alignNode1" presStyleIdx="0" presStyleCnt="3">
        <dgm:presLayoutVars>
          <dgm:chMax val="1"/>
          <dgm:bulletEnabled val="1"/>
        </dgm:presLayoutVars>
      </dgm:prSet>
      <dgm:spPr/>
      <dgm:t>
        <a:bodyPr/>
        <a:lstStyle/>
        <a:p>
          <a:endParaRPr lang="zh-CN" altLang="en-US"/>
        </a:p>
      </dgm:t>
    </dgm:pt>
    <dgm:pt modelId="{D0F9C7B7-859A-4332-8C87-E14BF9269791}" type="pres">
      <dgm:prSet presAssocID="{150948C6-9264-492E-A82F-925A6F9C5676}" presName="descendantText" presStyleLbl="alignAcc1" presStyleIdx="0" presStyleCnt="3">
        <dgm:presLayoutVars>
          <dgm:bulletEnabled val="1"/>
        </dgm:presLayoutVars>
      </dgm:prSet>
      <dgm:spPr/>
      <dgm:t>
        <a:bodyPr/>
        <a:lstStyle/>
        <a:p>
          <a:endParaRPr lang="zh-CN" altLang="en-US"/>
        </a:p>
      </dgm:t>
    </dgm:pt>
    <dgm:pt modelId="{E68F0D27-E5D6-423B-B1C7-0B74556708D7}" type="pres">
      <dgm:prSet presAssocID="{8A0E5E94-5752-461D-A9AE-BFB572679C2D}" presName="sp" presStyleCnt="0"/>
      <dgm:spPr/>
    </dgm:pt>
    <dgm:pt modelId="{34388C36-78BF-4478-994D-674FE0DA0B42}" type="pres">
      <dgm:prSet presAssocID="{4C7B3287-E985-46C4-ACC0-CFC33A4237C8}" presName="composite" presStyleCnt="0"/>
      <dgm:spPr/>
    </dgm:pt>
    <dgm:pt modelId="{D8FC15CD-31D8-4F9B-AD90-595282F13D50}" type="pres">
      <dgm:prSet presAssocID="{4C7B3287-E985-46C4-ACC0-CFC33A4237C8}" presName="parentText" presStyleLbl="alignNode1" presStyleIdx="1" presStyleCnt="3">
        <dgm:presLayoutVars>
          <dgm:chMax val="1"/>
          <dgm:bulletEnabled val="1"/>
        </dgm:presLayoutVars>
      </dgm:prSet>
      <dgm:spPr/>
      <dgm:t>
        <a:bodyPr/>
        <a:lstStyle/>
        <a:p>
          <a:endParaRPr lang="zh-CN" altLang="en-US"/>
        </a:p>
      </dgm:t>
    </dgm:pt>
    <dgm:pt modelId="{F645EF77-E628-4184-B6B0-DD5A07D69AEC}" type="pres">
      <dgm:prSet presAssocID="{4C7B3287-E985-46C4-ACC0-CFC33A4237C8}" presName="descendantText" presStyleLbl="alignAcc1" presStyleIdx="1" presStyleCnt="3">
        <dgm:presLayoutVars>
          <dgm:bulletEnabled val="1"/>
        </dgm:presLayoutVars>
      </dgm:prSet>
      <dgm:spPr/>
      <dgm:t>
        <a:bodyPr/>
        <a:lstStyle/>
        <a:p>
          <a:endParaRPr lang="zh-CN" altLang="en-US"/>
        </a:p>
      </dgm:t>
    </dgm:pt>
    <dgm:pt modelId="{1BED8D6F-F0E8-4D43-9C2F-19CD4AC24BB3}" type="pres">
      <dgm:prSet presAssocID="{C3BE73D4-BF9B-4D9B-A2D3-9FEBE3F156C8}" presName="sp" presStyleCnt="0"/>
      <dgm:spPr/>
    </dgm:pt>
    <dgm:pt modelId="{B402F2DE-8534-46C3-869D-222391F8307F}" type="pres">
      <dgm:prSet presAssocID="{2BF684FE-C11C-43BA-8050-3E59AC1F83AD}" presName="composite" presStyleCnt="0"/>
      <dgm:spPr/>
    </dgm:pt>
    <dgm:pt modelId="{34205BBB-CBC7-4623-A90F-DAC1309521EA}" type="pres">
      <dgm:prSet presAssocID="{2BF684FE-C11C-43BA-8050-3E59AC1F83AD}" presName="parentText" presStyleLbl="alignNode1" presStyleIdx="2" presStyleCnt="3" custLinFactNeighborX="-2270" custLinFactNeighborY="3953">
        <dgm:presLayoutVars>
          <dgm:chMax val="1"/>
          <dgm:bulletEnabled val="1"/>
        </dgm:presLayoutVars>
      </dgm:prSet>
      <dgm:spPr/>
      <dgm:t>
        <a:bodyPr/>
        <a:lstStyle/>
        <a:p>
          <a:endParaRPr lang="zh-CN" altLang="en-US"/>
        </a:p>
      </dgm:t>
    </dgm:pt>
    <dgm:pt modelId="{751AED2B-68B3-4143-9939-697E373B461A}" type="pres">
      <dgm:prSet presAssocID="{2BF684FE-C11C-43BA-8050-3E59AC1F83AD}" presName="descendantText" presStyleLbl="alignAcc1" presStyleIdx="2" presStyleCnt="3">
        <dgm:presLayoutVars>
          <dgm:bulletEnabled val="1"/>
        </dgm:presLayoutVars>
      </dgm:prSet>
      <dgm:spPr/>
      <dgm:t>
        <a:bodyPr/>
        <a:lstStyle/>
        <a:p>
          <a:endParaRPr lang="zh-CN" altLang="en-US"/>
        </a:p>
      </dgm:t>
    </dgm:pt>
  </dgm:ptLst>
  <dgm:cxnLst>
    <dgm:cxn modelId="{94EFA95D-02AE-454B-8DDF-B193E35934BF}" type="presOf" srcId="{2BF684FE-C11C-43BA-8050-3E59AC1F83AD}" destId="{34205BBB-CBC7-4623-A90F-DAC1309521EA}" srcOrd="0" destOrd="0" presId="urn:microsoft.com/office/officeart/2005/8/layout/chevron2"/>
    <dgm:cxn modelId="{A73D02EC-B843-4AFD-8879-B86FF113CB65}" type="presOf" srcId="{E660095F-2D83-4E76-B2A0-81A4C23D5213}" destId="{D0F9C7B7-859A-4332-8C87-E14BF9269791}" srcOrd="0" destOrd="1" presId="urn:microsoft.com/office/officeart/2005/8/layout/chevron2"/>
    <dgm:cxn modelId="{775AA1B7-1689-417C-89A7-818151024B01}" type="presOf" srcId="{150948C6-9264-492E-A82F-925A6F9C5676}" destId="{985D6F1F-9370-4B52-9323-BD786A72A20B}" srcOrd="0" destOrd="0" presId="urn:microsoft.com/office/officeart/2005/8/layout/chevron2"/>
    <dgm:cxn modelId="{8CED631E-9F3D-49F6-BFB1-62BDA48F4F03}" type="presOf" srcId="{03389BBC-9FB0-4C1D-A745-A3A2F5EB9220}" destId="{F645EF77-E628-4184-B6B0-DD5A07D69AEC}" srcOrd="0" destOrd="1" presId="urn:microsoft.com/office/officeart/2005/8/layout/chevron2"/>
    <dgm:cxn modelId="{CA2A7794-7CFB-468A-ACED-9E5B1E71F395}" srcId="{4C7B3287-E985-46C4-ACC0-CFC33A4237C8}" destId="{F96509B2-7F7B-4F04-B6AE-09F332D1606E}" srcOrd="0" destOrd="0" parTransId="{8F1700D9-CFC6-43B8-88BE-CA4F6ECAA674}" sibTransId="{243C1703-2C3B-47F1-A618-E6568890137A}"/>
    <dgm:cxn modelId="{A10EFA9A-6898-407B-912B-A7E9507AC08B}" srcId="{150948C6-9264-492E-A82F-925A6F9C5676}" destId="{37DA53E6-A0A4-4892-BE97-A81BE045DE4E}" srcOrd="0" destOrd="0" parTransId="{25E72201-D97F-4826-8421-CC5441DAA366}" sibTransId="{75A28117-A828-46F4-815D-B2CB3E032BEC}"/>
    <dgm:cxn modelId="{07C1401F-8BED-4A78-BB54-40A20C228E92}" type="presOf" srcId="{37DA53E6-A0A4-4892-BE97-A81BE045DE4E}" destId="{D0F9C7B7-859A-4332-8C87-E14BF9269791}" srcOrd="0" destOrd="0" presId="urn:microsoft.com/office/officeart/2005/8/layout/chevron2"/>
    <dgm:cxn modelId="{CB2488DE-A36F-460F-B912-48A1367E2F4D}" type="presOf" srcId="{F96509B2-7F7B-4F04-B6AE-09F332D1606E}" destId="{F645EF77-E628-4184-B6B0-DD5A07D69AEC}" srcOrd="0" destOrd="0" presId="urn:microsoft.com/office/officeart/2005/8/layout/chevron2"/>
    <dgm:cxn modelId="{F566EF48-F329-4F92-9D12-FBFBDA6CFEE5}" srcId="{2BF684FE-C11C-43BA-8050-3E59AC1F83AD}" destId="{E69308F8-4281-4281-B015-21214071FE32}" srcOrd="1" destOrd="0" parTransId="{1E165647-6CBE-431F-8598-958ADC6011B1}" sibTransId="{BA6EA8E1-592C-422B-A50A-3565212F9FFD}"/>
    <dgm:cxn modelId="{6BF882BB-66F4-42B5-99C0-97A05784C4A2}" type="presOf" srcId="{74C1B0F2-2BEE-4696-A0F6-916129548BBD}" destId="{D4771C4A-F4A3-4B73-B19D-8242E40D4C1F}" srcOrd="0" destOrd="0" presId="urn:microsoft.com/office/officeart/2005/8/layout/chevron2"/>
    <dgm:cxn modelId="{39F86E32-3E95-4CAA-B4AA-11E906E62E44}" type="presOf" srcId="{E69308F8-4281-4281-B015-21214071FE32}" destId="{751AED2B-68B3-4143-9939-697E373B461A}" srcOrd="0" destOrd="1" presId="urn:microsoft.com/office/officeart/2005/8/layout/chevron2"/>
    <dgm:cxn modelId="{A030D3A1-E761-4C59-89FA-A872E5FE23FB}" srcId="{74C1B0F2-2BEE-4696-A0F6-916129548BBD}" destId="{2BF684FE-C11C-43BA-8050-3E59AC1F83AD}" srcOrd="2" destOrd="0" parTransId="{37BC70EA-3DBB-4FF3-A2DB-D88E7A7505F2}" sibTransId="{C10E0CED-1B53-4EEE-8C6A-3A3CDB80E69B}"/>
    <dgm:cxn modelId="{8AFBF0E2-E0D6-4A7E-9325-E17006DE2CCD}" srcId="{150948C6-9264-492E-A82F-925A6F9C5676}" destId="{E660095F-2D83-4E76-B2A0-81A4C23D5213}" srcOrd="1" destOrd="0" parTransId="{F91F9D6C-3504-48FC-A267-045763AD731F}" sibTransId="{DEC35862-4AC3-48FB-8148-6315ACB35EDF}"/>
    <dgm:cxn modelId="{0082D499-26F4-4DF3-96F7-AF33217EDBB8}" type="presOf" srcId="{2A0CA755-BD20-4450-B6B2-6326F85243C9}" destId="{751AED2B-68B3-4143-9939-697E373B461A}" srcOrd="0" destOrd="0" presId="urn:microsoft.com/office/officeart/2005/8/layout/chevron2"/>
    <dgm:cxn modelId="{94D6C168-DEBF-41B8-8C8A-D142B4904A53}" srcId="{74C1B0F2-2BEE-4696-A0F6-916129548BBD}" destId="{4C7B3287-E985-46C4-ACC0-CFC33A4237C8}" srcOrd="1" destOrd="0" parTransId="{561C7F2E-D79B-47F7-BC59-ED19B87A071C}" sibTransId="{C3BE73D4-BF9B-4D9B-A2D3-9FEBE3F156C8}"/>
    <dgm:cxn modelId="{BB02105F-6D31-4CB6-B134-22F72D957AA1}" srcId="{2BF684FE-C11C-43BA-8050-3E59AC1F83AD}" destId="{2A0CA755-BD20-4450-B6B2-6326F85243C9}" srcOrd="0" destOrd="0" parTransId="{F523ED2E-76CE-4B5A-9D25-F71A5C52B0E3}" sibTransId="{4F546FB4-4896-4FD4-86F9-8579D69DD5E4}"/>
    <dgm:cxn modelId="{D207E7D8-C695-48B5-8E73-8953638DB8C6}" type="presOf" srcId="{4C7B3287-E985-46C4-ACC0-CFC33A4237C8}" destId="{D8FC15CD-31D8-4F9B-AD90-595282F13D50}" srcOrd="0" destOrd="0" presId="urn:microsoft.com/office/officeart/2005/8/layout/chevron2"/>
    <dgm:cxn modelId="{07F85AE7-5496-4A81-88D4-4B873BD3BA9F}" srcId="{4C7B3287-E985-46C4-ACC0-CFC33A4237C8}" destId="{03389BBC-9FB0-4C1D-A745-A3A2F5EB9220}" srcOrd="1" destOrd="0" parTransId="{DF682051-20B4-40E4-A854-CAF974A5A7F7}" sibTransId="{3AF93211-E333-485D-8107-F81E5475C6F3}"/>
    <dgm:cxn modelId="{1BF1B8B2-6140-4E4D-834C-1E504AAE285F}" srcId="{74C1B0F2-2BEE-4696-A0F6-916129548BBD}" destId="{150948C6-9264-492E-A82F-925A6F9C5676}" srcOrd="0" destOrd="0" parTransId="{51E949F4-4906-4CA5-AA82-500B7E80B8BB}" sibTransId="{8A0E5E94-5752-461D-A9AE-BFB572679C2D}"/>
    <dgm:cxn modelId="{6846B22F-0359-4969-9329-15E8EEF361D8}" type="presParOf" srcId="{D4771C4A-F4A3-4B73-B19D-8242E40D4C1F}" destId="{AC9C6784-1C30-453F-8357-C98702289158}" srcOrd="0" destOrd="0" presId="urn:microsoft.com/office/officeart/2005/8/layout/chevron2"/>
    <dgm:cxn modelId="{B6246398-9BBD-4204-B18A-6711805F73F5}" type="presParOf" srcId="{AC9C6784-1C30-453F-8357-C98702289158}" destId="{985D6F1F-9370-4B52-9323-BD786A72A20B}" srcOrd="0" destOrd="0" presId="urn:microsoft.com/office/officeart/2005/8/layout/chevron2"/>
    <dgm:cxn modelId="{9471D0B3-B8B0-4F08-894F-489206FB4ADB}" type="presParOf" srcId="{AC9C6784-1C30-453F-8357-C98702289158}" destId="{D0F9C7B7-859A-4332-8C87-E14BF9269791}" srcOrd="1" destOrd="0" presId="urn:microsoft.com/office/officeart/2005/8/layout/chevron2"/>
    <dgm:cxn modelId="{23F98855-72E6-40E6-A8EA-FDF6A4D32FA7}" type="presParOf" srcId="{D4771C4A-F4A3-4B73-B19D-8242E40D4C1F}" destId="{E68F0D27-E5D6-423B-B1C7-0B74556708D7}" srcOrd="1" destOrd="0" presId="urn:microsoft.com/office/officeart/2005/8/layout/chevron2"/>
    <dgm:cxn modelId="{6281974D-9FAE-433D-BF7C-634F7FA9425C}" type="presParOf" srcId="{D4771C4A-F4A3-4B73-B19D-8242E40D4C1F}" destId="{34388C36-78BF-4478-994D-674FE0DA0B42}" srcOrd="2" destOrd="0" presId="urn:microsoft.com/office/officeart/2005/8/layout/chevron2"/>
    <dgm:cxn modelId="{6BB2F1A1-EF11-4B69-B12B-98DFBF3BCB54}" type="presParOf" srcId="{34388C36-78BF-4478-994D-674FE0DA0B42}" destId="{D8FC15CD-31D8-4F9B-AD90-595282F13D50}" srcOrd="0" destOrd="0" presId="urn:microsoft.com/office/officeart/2005/8/layout/chevron2"/>
    <dgm:cxn modelId="{85B11917-5459-4801-8329-3218EEACD3B4}" type="presParOf" srcId="{34388C36-78BF-4478-994D-674FE0DA0B42}" destId="{F645EF77-E628-4184-B6B0-DD5A07D69AEC}" srcOrd="1" destOrd="0" presId="urn:microsoft.com/office/officeart/2005/8/layout/chevron2"/>
    <dgm:cxn modelId="{EED493C7-E507-4A5B-983D-DB399C3AC675}" type="presParOf" srcId="{D4771C4A-F4A3-4B73-B19D-8242E40D4C1F}" destId="{1BED8D6F-F0E8-4D43-9C2F-19CD4AC24BB3}" srcOrd="3" destOrd="0" presId="urn:microsoft.com/office/officeart/2005/8/layout/chevron2"/>
    <dgm:cxn modelId="{27313958-9682-42F1-8D02-154E4E4A67C9}" type="presParOf" srcId="{D4771C4A-F4A3-4B73-B19D-8242E40D4C1F}" destId="{B402F2DE-8534-46C3-869D-222391F8307F}" srcOrd="4" destOrd="0" presId="urn:microsoft.com/office/officeart/2005/8/layout/chevron2"/>
    <dgm:cxn modelId="{D9EF3CEF-C961-4C2C-892B-954AF5F5B8BD}" type="presParOf" srcId="{B402F2DE-8534-46C3-869D-222391F8307F}" destId="{34205BBB-CBC7-4623-A90F-DAC1309521EA}" srcOrd="0" destOrd="0" presId="urn:microsoft.com/office/officeart/2005/8/layout/chevron2"/>
    <dgm:cxn modelId="{F55AC0F9-3183-47E1-8943-77728E2CD72B}" type="presParOf" srcId="{B402F2DE-8534-46C3-869D-222391F8307F}" destId="{751AED2B-68B3-4143-9939-697E373B461A}"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271844-5FD2-48CD-B89B-A5512ABC8E9D}">
      <dsp:nvSpPr>
        <dsp:cNvPr id="0" name=""/>
        <dsp:cNvSpPr/>
      </dsp:nvSpPr>
      <dsp:spPr>
        <a:xfrm>
          <a:off x="1704633" y="2292483"/>
          <a:ext cx="414245" cy="1973350"/>
        </a:xfrm>
        <a:custGeom>
          <a:avLst/>
          <a:gdLst/>
          <a:ahLst/>
          <a:cxnLst/>
          <a:rect l="0" t="0" r="0" b="0"/>
          <a:pathLst>
            <a:path>
              <a:moveTo>
                <a:pt x="0" y="0"/>
              </a:moveTo>
              <a:lnTo>
                <a:pt x="207122" y="0"/>
              </a:lnTo>
              <a:lnTo>
                <a:pt x="207122" y="1973350"/>
              </a:lnTo>
              <a:lnTo>
                <a:pt x="414245" y="197335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zh-CN" altLang="en-US" sz="800" kern="1200">
            <a:latin typeface="Times New Roman" panose="02020603050405020304" pitchFamily="18" charset="0"/>
            <a:cs typeface="Times New Roman" panose="02020603050405020304" pitchFamily="18" charset="0"/>
          </a:endParaRPr>
        </a:p>
      </dsp:txBody>
      <dsp:txXfrm>
        <a:off x="1861347" y="3228749"/>
        <a:ext cx="100818" cy="100818"/>
      </dsp:txXfrm>
    </dsp:sp>
    <dsp:sp modelId="{6B0A5398-F8A5-42ED-B2C2-E69682FCB936}">
      <dsp:nvSpPr>
        <dsp:cNvPr id="0" name=""/>
        <dsp:cNvSpPr/>
      </dsp:nvSpPr>
      <dsp:spPr>
        <a:xfrm>
          <a:off x="1704633" y="2292483"/>
          <a:ext cx="414245" cy="1184010"/>
        </a:xfrm>
        <a:custGeom>
          <a:avLst/>
          <a:gdLst/>
          <a:ahLst/>
          <a:cxnLst/>
          <a:rect l="0" t="0" r="0" b="0"/>
          <a:pathLst>
            <a:path>
              <a:moveTo>
                <a:pt x="0" y="0"/>
              </a:moveTo>
              <a:lnTo>
                <a:pt x="207122" y="0"/>
              </a:lnTo>
              <a:lnTo>
                <a:pt x="207122" y="1184010"/>
              </a:lnTo>
              <a:lnTo>
                <a:pt x="414245" y="118401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p>
      </dsp:txBody>
      <dsp:txXfrm>
        <a:off x="1880397" y="2853128"/>
        <a:ext cx="62719" cy="62719"/>
      </dsp:txXfrm>
    </dsp:sp>
    <dsp:sp modelId="{0D56698D-AD4F-4E77-924C-72ED6E3F0904}">
      <dsp:nvSpPr>
        <dsp:cNvPr id="0" name=""/>
        <dsp:cNvSpPr/>
      </dsp:nvSpPr>
      <dsp:spPr>
        <a:xfrm>
          <a:off x="1704633" y="2292483"/>
          <a:ext cx="414245" cy="394670"/>
        </a:xfrm>
        <a:custGeom>
          <a:avLst/>
          <a:gdLst/>
          <a:ahLst/>
          <a:cxnLst/>
          <a:rect l="0" t="0" r="0" b="0"/>
          <a:pathLst>
            <a:path>
              <a:moveTo>
                <a:pt x="0" y="0"/>
              </a:moveTo>
              <a:lnTo>
                <a:pt x="207122" y="0"/>
              </a:lnTo>
              <a:lnTo>
                <a:pt x="207122" y="394670"/>
              </a:lnTo>
              <a:lnTo>
                <a:pt x="414245" y="39467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CN" altLang="en-US" sz="600" kern="1200">
            <a:latin typeface="Times New Roman" panose="02020603050405020304" pitchFamily="18" charset="0"/>
            <a:cs typeface="Times New Roman" panose="02020603050405020304" pitchFamily="18" charset="0"/>
          </a:endParaRPr>
        </a:p>
      </dsp:txBody>
      <dsp:txXfrm>
        <a:off x="1897452" y="2475514"/>
        <a:ext cx="28607" cy="28607"/>
      </dsp:txXfrm>
    </dsp:sp>
    <dsp:sp modelId="{6DB7D3E4-9153-4E31-89CC-148F65D87C0C}">
      <dsp:nvSpPr>
        <dsp:cNvPr id="0" name=""/>
        <dsp:cNvSpPr/>
      </dsp:nvSpPr>
      <dsp:spPr>
        <a:xfrm>
          <a:off x="1704633" y="1897812"/>
          <a:ext cx="414245" cy="394670"/>
        </a:xfrm>
        <a:custGeom>
          <a:avLst/>
          <a:gdLst/>
          <a:ahLst/>
          <a:cxnLst/>
          <a:rect l="0" t="0" r="0" b="0"/>
          <a:pathLst>
            <a:path>
              <a:moveTo>
                <a:pt x="0" y="394670"/>
              </a:moveTo>
              <a:lnTo>
                <a:pt x="207122" y="394670"/>
              </a:lnTo>
              <a:lnTo>
                <a:pt x="207122" y="0"/>
              </a:lnTo>
              <a:lnTo>
                <a:pt x="41424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CN" altLang="en-US" sz="600" kern="1200">
            <a:latin typeface="Times New Roman" panose="02020603050405020304" pitchFamily="18" charset="0"/>
            <a:cs typeface="Times New Roman" panose="02020603050405020304" pitchFamily="18" charset="0"/>
          </a:endParaRPr>
        </a:p>
      </dsp:txBody>
      <dsp:txXfrm>
        <a:off x="1897452" y="2080843"/>
        <a:ext cx="28607" cy="28607"/>
      </dsp:txXfrm>
    </dsp:sp>
    <dsp:sp modelId="{B9D48E4D-9FD4-48F2-8F21-EF2476E0F6C0}">
      <dsp:nvSpPr>
        <dsp:cNvPr id="0" name=""/>
        <dsp:cNvSpPr/>
      </dsp:nvSpPr>
      <dsp:spPr>
        <a:xfrm>
          <a:off x="1704633" y="1108472"/>
          <a:ext cx="414245" cy="1184010"/>
        </a:xfrm>
        <a:custGeom>
          <a:avLst/>
          <a:gdLst/>
          <a:ahLst/>
          <a:cxnLst/>
          <a:rect l="0" t="0" r="0" b="0"/>
          <a:pathLst>
            <a:path>
              <a:moveTo>
                <a:pt x="0" y="1184010"/>
              </a:moveTo>
              <a:lnTo>
                <a:pt x="207122" y="1184010"/>
              </a:lnTo>
              <a:lnTo>
                <a:pt x="207122" y="0"/>
              </a:lnTo>
              <a:lnTo>
                <a:pt x="41424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CN" altLang="en-US" sz="600" kern="1200">
            <a:latin typeface="Times New Roman" panose="02020603050405020304" pitchFamily="18" charset="0"/>
            <a:cs typeface="Times New Roman" panose="02020603050405020304" pitchFamily="18" charset="0"/>
          </a:endParaRPr>
        </a:p>
      </dsp:txBody>
      <dsp:txXfrm>
        <a:off x="1880397" y="1669118"/>
        <a:ext cx="62719" cy="62719"/>
      </dsp:txXfrm>
    </dsp:sp>
    <dsp:sp modelId="{E909BA8E-1D82-4808-A164-8022A8D6D8DE}">
      <dsp:nvSpPr>
        <dsp:cNvPr id="0" name=""/>
        <dsp:cNvSpPr/>
      </dsp:nvSpPr>
      <dsp:spPr>
        <a:xfrm>
          <a:off x="1704633" y="319132"/>
          <a:ext cx="414245" cy="1973350"/>
        </a:xfrm>
        <a:custGeom>
          <a:avLst/>
          <a:gdLst/>
          <a:ahLst/>
          <a:cxnLst/>
          <a:rect l="0" t="0" r="0" b="0"/>
          <a:pathLst>
            <a:path>
              <a:moveTo>
                <a:pt x="0" y="1973350"/>
              </a:moveTo>
              <a:lnTo>
                <a:pt x="207122" y="1973350"/>
              </a:lnTo>
              <a:lnTo>
                <a:pt x="207122" y="0"/>
              </a:lnTo>
              <a:lnTo>
                <a:pt x="41424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zh-CN" altLang="en-US" sz="800" kern="1200">
            <a:latin typeface="Times New Roman" panose="02020603050405020304" pitchFamily="18" charset="0"/>
            <a:cs typeface="Times New Roman" panose="02020603050405020304" pitchFamily="18" charset="0"/>
          </a:endParaRPr>
        </a:p>
      </dsp:txBody>
      <dsp:txXfrm>
        <a:off x="1861347" y="1255398"/>
        <a:ext cx="100818" cy="100818"/>
      </dsp:txXfrm>
    </dsp:sp>
    <dsp:sp modelId="{050A2F62-8017-437B-998A-C46CF6FA4B65}">
      <dsp:nvSpPr>
        <dsp:cNvPr id="0" name=""/>
        <dsp:cNvSpPr/>
      </dsp:nvSpPr>
      <dsp:spPr>
        <a:xfrm rot="16200000">
          <a:off x="-272871" y="1976746"/>
          <a:ext cx="3323538" cy="631472"/>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2400300">
            <a:lnSpc>
              <a:spcPct val="90000"/>
            </a:lnSpc>
            <a:spcBef>
              <a:spcPct val="0"/>
            </a:spcBef>
            <a:spcAft>
              <a:spcPct val="35000"/>
            </a:spcAft>
          </a:pPr>
          <a:r>
            <a:rPr lang="en-US" altLang="zh-CN" sz="5400" kern="1200" dirty="0" smtClean="0">
              <a:solidFill>
                <a:srgbClr val="FF0000"/>
              </a:solidFill>
              <a:latin typeface="Times New Roman" panose="02020603050405020304" pitchFamily="18" charset="0"/>
              <a:cs typeface="Times New Roman" panose="02020603050405020304" pitchFamily="18" charset="0"/>
            </a:rPr>
            <a:t>Outline</a:t>
          </a:r>
          <a:endParaRPr lang="zh-CN" altLang="en-US" sz="5400" kern="1200" dirty="0">
            <a:solidFill>
              <a:srgbClr val="FF0000"/>
            </a:solidFill>
            <a:latin typeface="Times New Roman" panose="02020603050405020304" pitchFamily="18" charset="0"/>
            <a:cs typeface="Times New Roman" panose="02020603050405020304" pitchFamily="18" charset="0"/>
          </a:endParaRPr>
        </a:p>
      </dsp:txBody>
      <dsp:txXfrm>
        <a:off x="-272871" y="1976746"/>
        <a:ext cx="3323538" cy="631472"/>
      </dsp:txXfrm>
    </dsp:sp>
    <dsp:sp modelId="{ADAFCB2F-B64B-4546-A2D6-24F741F4F5CA}">
      <dsp:nvSpPr>
        <dsp:cNvPr id="0" name=""/>
        <dsp:cNvSpPr/>
      </dsp:nvSpPr>
      <dsp:spPr>
        <a:xfrm>
          <a:off x="2118879" y="3396"/>
          <a:ext cx="5848487" cy="631472"/>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altLang="zh-CN" sz="2800" b="1" kern="1200" dirty="0" smtClean="0">
              <a:solidFill>
                <a:srgbClr val="0000FF"/>
              </a:solidFill>
              <a:latin typeface="Times New Roman" panose="02020603050405020304" pitchFamily="18" charset="0"/>
              <a:cs typeface="Times New Roman" panose="02020603050405020304" pitchFamily="18" charset="0"/>
              <a:hlinkClick xmlns:r="http://schemas.openxmlformats.org/officeDocument/2006/relationships" r:id="" action="ppaction://hlinksldjump"/>
            </a:rPr>
            <a:t>Introduction</a:t>
          </a:r>
          <a:endParaRPr lang="zh-CN" altLang="en-US" sz="2800" kern="1200" dirty="0">
            <a:latin typeface="Times New Roman" panose="02020603050405020304" pitchFamily="18" charset="0"/>
            <a:cs typeface="Times New Roman" panose="02020603050405020304" pitchFamily="18" charset="0"/>
          </a:endParaRPr>
        </a:p>
      </dsp:txBody>
      <dsp:txXfrm>
        <a:off x="2118879" y="3396"/>
        <a:ext cx="5848487" cy="631472"/>
      </dsp:txXfrm>
    </dsp:sp>
    <dsp:sp modelId="{39D63E6C-3700-44D8-95AF-F3C63A8ED282}">
      <dsp:nvSpPr>
        <dsp:cNvPr id="0" name=""/>
        <dsp:cNvSpPr/>
      </dsp:nvSpPr>
      <dsp:spPr>
        <a:xfrm>
          <a:off x="2118879" y="792736"/>
          <a:ext cx="5848487" cy="631472"/>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altLang="zh-CN" sz="2800" b="1" kern="1200" dirty="0" smtClean="0">
              <a:solidFill>
                <a:srgbClr val="0000FF"/>
              </a:solidFill>
              <a:latin typeface="Times New Roman" panose="02020603050405020304" pitchFamily="18" charset="0"/>
              <a:cs typeface="Times New Roman" panose="02020603050405020304" pitchFamily="18" charset="0"/>
              <a:hlinkClick xmlns:r="http://schemas.openxmlformats.org/officeDocument/2006/relationships" r:id="" action="ppaction://hlinksldjump"/>
            </a:rPr>
            <a:t>Concept of Water-Lens Telescope</a:t>
          </a:r>
          <a:endParaRPr lang="zh-CN" altLang="en-US" sz="2800" kern="1200" dirty="0">
            <a:latin typeface="Times New Roman" panose="02020603050405020304" pitchFamily="18" charset="0"/>
            <a:cs typeface="Times New Roman" panose="02020603050405020304" pitchFamily="18" charset="0"/>
          </a:endParaRPr>
        </a:p>
      </dsp:txBody>
      <dsp:txXfrm>
        <a:off x="2118879" y="792736"/>
        <a:ext cx="5848487" cy="631472"/>
      </dsp:txXfrm>
    </dsp:sp>
    <dsp:sp modelId="{94B0C7FF-6595-4067-8001-4D8582D82DBD}">
      <dsp:nvSpPr>
        <dsp:cNvPr id="0" name=""/>
        <dsp:cNvSpPr/>
      </dsp:nvSpPr>
      <dsp:spPr>
        <a:xfrm>
          <a:off x="2118879" y="1582076"/>
          <a:ext cx="5848487" cy="631472"/>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altLang="zh-CN" sz="2800" b="1" kern="1200" dirty="0" smtClean="0">
              <a:solidFill>
                <a:srgbClr val="0000FF"/>
              </a:solidFill>
              <a:latin typeface="Times New Roman" panose="02020603050405020304" pitchFamily="18" charset="0"/>
              <a:cs typeface="Times New Roman" panose="02020603050405020304" pitchFamily="18" charset="0"/>
              <a:hlinkClick xmlns:r="http://schemas.openxmlformats.org/officeDocument/2006/relationships" r:id="" action="ppaction://hlinksldjump"/>
            </a:rPr>
            <a:t>First Observation of CRs with</a:t>
          </a:r>
          <a:r>
            <a:rPr lang="zh-CN" altLang="en-US" sz="2800" b="1" kern="1200" dirty="0" smtClean="0">
              <a:solidFill>
                <a:srgbClr val="0000FF"/>
              </a:solidFill>
              <a:latin typeface="Times New Roman" panose="02020603050405020304" pitchFamily="18" charset="0"/>
              <a:cs typeface="Times New Roman" panose="02020603050405020304" pitchFamily="18" charset="0"/>
              <a:hlinkClick xmlns:r="http://schemas.openxmlformats.org/officeDocument/2006/relationships" r:id="" action="ppaction://hlinksldjump"/>
            </a:rPr>
            <a:t> </a:t>
          </a:r>
          <a:r>
            <a:rPr lang="en-US" altLang="zh-CN" sz="2800" b="1" kern="1200" dirty="0" smtClean="0">
              <a:solidFill>
                <a:srgbClr val="0000FF"/>
              </a:solidFill>
              <a:latin typeface="Times New Roman" panose="02020603050405020304" pitchFamily="18" charset="0"/>
              <a:cs typeface="Times New Roman" panose="02020603050405020304" pitchFamily="18" charset="0"/>
              <a:hlinkClick xmlns:r="http://schemas.openxmlformats.org/officeDocument/2006/relationships" r:id="" action="ppaction://hlinksldjump"/>
            </a:rPr>
            <a:t>the Prototype</a:t>
          </a:r>
          <a:endParaRPr lang="zh-CN" altLang="en-US" sz="2800" kern="1200" dirty="0">
            <a:latin typeface="Times New Roman" panose="02020603050405020304" pitchFamily="18" charset="0"/>
            <a:cs typeface="Times New Roman" panose="02020603050405020304" pitchFamily="18" charset="0"/>
          </a:endParaRPr>
        </a:p>
      </dsp:txBody>
      <dsp:txXfrm>
        <a:off x="2118879" y="1582076"/>
        <a:ext cx="5848487" cy="631472"/>
      </dsp:txXfrm>
    </dsp:sp>
    <dsp:sp modelId="{1B6C0ABC-7D9B-4A0A-ABBC-47C2FC7685D2}">
      <dsp:nvSpPr>
        <dsp:cNvPr id="0" name=""/>
        <dsp:cNvSpPr/>
      </dsp:nvSpPr>
      <dsp:spPr>
        <a:xfrm>
          <a:off x="2118879" y="2371417"/>
          <a:ext cx="5848487" cy="631472"/>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altLang="zh-CN" sz="2800" b="1" kern="1200" dirty="0" smtClean="0">
              <a:solidFill>
                <a:srgbClr val="0000FF"/>
              </a:solidFill>
              <a:latin typeface="Times New Roman" panose="02020603050405020304" pitchFamily="18" charset="0"/>
              <a:cs typeface="Times New Roman" panose="02020603050405020304" pitchFamily="18" charset="0"/>
              <a:hlinkClick xmlns:r="http://schemas.openxmlformats.org/officeDocument/2006/relationships" r:id="" action="ppaction://hlinksldjump"/>
            </a:rPr>
            <a:t>Statues and Future Plans</a:t>
          </a:r>
          <a:endParaRPr lang="zh-CN" altLang="en-US" sz="2800" kern="1200" dirty="0">
            <a:latin typeface="Times New Roman" panose="02020603050405020304" pitchFamily="18" charset="0"/>
            <a:cs typeface="Times New Roman" panose="02020603050405020304" pitchFamily="18" charset="0"/>
          </a:endParaRPr>
        </a:p>
      </dsp:txBody>
      <dsp:txXfrm>
        <a:off x="2118879" y="2371417"/>
        <a:ext cx="5848487" cy="631472"/>
      </dsp:txXfrm>
    </dsp:sp>
    <dsp:sp modelId="{66A5BC83-E8AE-4F8C-B6CA-4945292369F0}">
      <dsp:nvSpPr>
        <dsp:cNvPr id="0" name=""/>
        <dsp:cNvSpPr/>
      </dsp:nvSpPr>
      <dsp:spPr>
        <a:xfrm>
          <a:off x="2118879" y="3160757"/>
          <a:ext cx="5827713" cy="631472"/>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altLang="zh-CN" sz="2800" b="1" kern="1200" dirty="0" smtClean="0">
              <a:solidFill>
                <a:srgbClr val="0000FF"/>
              </a:solidFill>
              <a:latin typeface="Times New Roman" panose="02020603050405020304" pitchFamily="18" charset="0"/>
              <a:cs typeface="Times New Roman" panose="02020603050405020304" pitchFamily="18" charset="0"/>
              <a:hlinkClick xmlns:r="http://schemas.openxmlformats.org/officeDocument/2006/relationships" r:id="" action="ppaction://hlinksldjump"/>
            </a:rPr>
            <a:t>High altitude candidate site in Tibet</a:t>
          </a:r>
          <a:endParaRPr lang="zh-CN" altLang="en-US" sz="2800" kern="1200" dirty="0">
            <a:latin typeface="Times New Roman" panose="02020603050405020304" pitchFamily="18" charset="0"/>
            <a:cs typeface="Times New Roman" panose="02020603050405020304" pitchFamily="18" charset="0"/>
          </a:endParaRPr>
        </a:p>
      </dsp:txBody>
      <dsp:txXfrm>
        <a:off x="2118879" y="3160757"/>
        <a:ext cx="5827713" cy="631472"/>
      </dsp:txXfrm>
    </dsp:sp>
    <dsp:sp modelId="{4C0BD91D-F1C7-4E5A-BBE2-E970BDDD332B}">
      <dsp:nvSpPr>
        <dsp:cNvPr id="0" name=""/>
        <dsp:cNvSpPr/>
      </dsp:nvSpPr>
      <dsp:spPr>
        <a:xfrm>
          <a:off x="2118879" y="3950097"/>
          <a:ext cx="5848487" cy="631472"/>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altLang="zh-CN" sz="2800" b="1" kern="1200" dirty="0" smtClean="0">
              <a:solidFill>
                <a:srgbClr val="0000FF"/>
              </a:solidFill>
              <a:latin typeface="Times New Roman" panose="02020603050405020304" pitchFamily="18" charset="0"/>
              <a:cs typeface="Times New Roman" panose="02020603050405020304" pitchFamily="18" charset="0"/>
              <a:hlinkClick xmlns:r="http://schemas.openxmlformats.org/officeDocument/2006/relationships" r:id="" action="ppaction://hlinksldjump"/>
            </a:rPr>
            <a:t>Discussion and Conclusion</a:t>
          </a:r>
          <a:endParaRPr lang="zh-CN" altLang="en-US" sz="2800" kern="1200" dirty="0">
            <a:latin typeface="Times New Roman" panose="02020603050405020304" pitchFamily="18" charset="0"/>
            <a:cs typeface="Times New Roman" panose="02020603050405020304" pitchFamily="18" charset="0"/>
          </a:endParaRPr>
        </a:p>
      </dsp:txBody>
      <dsp:txXfrm>
        <a:off x="2118879" y="3950097"/>
        <a:ext cx="5848487" cy="6314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5D6F1F-9370-4B52-9323-BD786A72A20B}">
      <dsp:nvSpPr>
        <dsp:cNvPr id="0" name=""/>
        <dsp:cNvSpPr/>
      </dsp:nvSpPr>
      <dsp:spPr>
        <a:xfrm rot="5400000">
          <a:off x="-307473" y="311129"/>
          <a:ext cx="2049823" cy="1434876"/>
        </a:xfrm>
        <a:prstGeom prst="chevron">
          <a:avLst/>
        </a:prstGeom>
        <a:solidFill>
          <a:srgbClr val="FF00FF"/>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150000"/>
            </a:lnSpc>
            <a:spcBef>
              <a:spcPct val="0"/>
            </a:spcBef>
            <a:spcAft>
              <a:spcPct val="35000"/>
            </a:spcAft>
          </a:pPr>
          <a:r>
            <a:rPr lang="en-US" altLang="zh-CN" sz="3000" b="1" kern="1200" dirty="0" smtClean="0">
              <a:solidFill>
                <a:srgbClr val="006600"/>
              </a:solidFill>
              <a:latin typeface="Times New Roman" pitchFamily="18" charset="0"/>
              <a:cs typeface="Times New Roman" pitchFamily="18" charset="0"/>
            </a:rPr>
            <a:t>Step1</a:t>
          </a:r>
          <a:endParaRPr lang="zh-CN" altLang="en-US" sz="3000" b="1" kern="1200" dirty="0">
            <a:solidFill>
              <a:srgbClr val="006600"/>
            </a:solidFill>
            <a:latin typeface="Times New Roman" pitchFamily="18" charset="0"/>
            <a:cs typeface="Times New Roman" pitchFamily="18" charset="0"/>
          </a:endParaRPr>
        </a:p>
      </dsp:txBody>
      <dsp:txXfrm rot="-5400000">
        <a:off x="1" y="721093"/>
        <a:ext cx="1434876" cy="614947"/>
      </dsp:txXfrm>
    </dsp:sp>
    <dsp:sp modelId="{D0F9C7B7-859A-4332-8C87-E14BF9269791}">
      <dsp:nvSpPr>
        <dsp:cNvPr id="0" name=""/>
        <dsp:cNvSpPr/>
      </dsp:nvSpPr>
      <dsp:spPr>
        <a:xfrm rot="5400000">
          <a:off x="2377286" y="-938754"/>
          <a:ext cx="1332385" cy="321720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150000"/>
            </a:lnSpc>
            <a:spcBef>
              <a:spcPct val="0"/>
            </a:spcBef>
            <a:spcAft>
              <a:spcPct val="15000"/>
            </a:spcAft>
            <a:buChar char="••"/>
          </a:pPr>
          <a:r>
            <a:rPr lang="en-US" altLang="zh-CN" sz="1400" b="1" kern="1200" dirty="0" smtClean="0">
              <a:solidFill>
                <a:srgbClr val="006600"/>
              </a:solidFill>
              <a:latin typeface="Times New Roman" pitchFamily="18" charset="0"/>
              <a:cs typeface="Times New Roman" pitchFamily="18" charset="0"/>
            </a:rPr>
            <a:t>0.9m lens + EAS Array</a:t>
          </a:r>
          <a:endParaRPr lang="zh-CN" altLang="en-US" sz="1400" b="1" kern="1200" dirty="0">
            <a:solidFill>
              <a:srgbClr val="006600"/>
            </a:solidFill>
            <a:latin typeface="Times New Roman" pitchFamily="18" charset="0"/>
            <a:cs typeface="Times New Roman" pitchFamily="18" charset="0"/>
          </a:endParaRPr>
        </a:p>
        <a:p>
          <a:pPr marL="114300" lvl="1" indent="-114300" algn="l" defTabSz="622300">
            <a:lnSpc>
              <a:spcPct val="150000"/>
            </a:lnSpc>
            <a:spcBef>
              <a:spcPct val="0"/>
            </a:spcBef>
            <a:spcAft>
              <a:spcPct val="15000"/>
            </a:spcAft>
            <a:buChar char="••"/>
          </a:pPr>
          <a:r>
            <a:rPr lang="en-US" altLang="zh-CN" sz="1400" b="1" kern="1200" dirty="0" smtClean="0">
              <a:solidFill>
                <a:srgbClr val="006600"/>
              </a:solidFill>
              <a:latin typeface="Times New Roman" pitchFamily="18" charset="0"/>
              <a:cs typeface="Times New Roman" pitchFamily="18" charset="0"/>
            </a:rPr>
            <a:t>CRs  (done)</a:t>
          </a:r>
          <a:endParaRPr lang="zh-CN" altLang="en-US" sz="1400" b="1" kern="1200" dirty="0">
            <a:solidFill>
              <a:srgbClr val="006600"/>
            </a:solidFill>
            <a:latin typeface="Times New Roman" pitchFamily="18" charset="0"/>
            <a:cs typeface="Times New Roman" pitchFamily="18" charset="0"/>
          </a:endParaRPr>
        </a:p>
      </dsp:txBody>
      <dsp:txXfrm rot="-5400000">
        <a:off x="1434876" y="68698"/>
        <a:ext cx="3152163" cy="1202301"/>
      </dsp:txXfrm>
    </dsp:sp>
    <dsp:sp modelId="{D8FC15CD-31D8-4F9B-AD90-595282F13D50}">
      <dsp:nvSpPr>
        <dsp:cNvPr id="0" name=""/>
        <dsp:cNvSpPr/>
      </dsp:nvSpPr>
      <dsp:spPr>
        <a:xfrm rot="5400000">
          <a:off x="-307473" y="2164257"/>
          <a:ext cx="2049823" cy="1434876"/>
        </a:xfrm>
        <a:prstGeom prst="chevron">
          <a:avLst/>
        </a:prstGeom>
        <a:solidFill>
          <a:srgbClr val="FF00FF"/>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150000"/>
            </a:lnSpc>
            <a:spcBef>
              <a:spcPct val="0"/>
            </a:spcBef>
            <a:spcAft>
              <a:spcPct val="35000"/>
            </a:spcAft>
          </a:pPr>
          <a:r>
            <a:rPr lang="en-US" altLang="zh-CN" sz="3000" b="1" kern="1200" dirty="0" smtClean="0">
              <a:solidFill>
                <a:srgbClr val="0099FF"/>
              </a:solidFill>
              <a:latin typeface="Times New Roman" pitchFamily="18" charset="0"/>
              <a:cs typeface="Times New Roman" pitchFamily="18" charset="0"/>
            </a:rPr>
            <a:t>Step2</a:t>
          </a:r>
          <a:endParaRPr lang="zh-CN" altLang="en-US" sz="3000" b="1" kern="1200" dirty="0">
            <a:solidFill>
              <a:srgbClr val="0099FF"/>
            </a:solidFill>
            <a:latin typeface="Times New Roman" pitchFamily="18" charset="0"/>
            <a:cs typeface="Times New Roman" pitchFamily="18" charset="0"/>
          </a:endParaRPr>
        </a:p>
      </dsp:txBody>
      <dsp:txXfrm rot="-5400000">
        <a:off x="1" y="2574221"/>
        <a:ext cx="1434876" cy="614947"/>
      </dsp:txXfrm>
    </dsp:sp>
    <dsp:sp modelId="{F645EF77-E628-4184-B6B0-DD5A07D69AEC}">
      <dsp:nvSpPr>
        <dsp:cNvPr id="0" name=""/>
        <dsp:cNvSpPr/>
      </dsp:nvSpPr>
      <dsp:spPr>
        <a:xfrm rot="5400000">
          <a:off x="2377286" y="914374"/>
          <a:ext cx="1332385" cy="321720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150000"/>
            </a:lnSpc>
            <a:spcBef>
              <a:spcPct val="0"/>
            </a:spcBef>
            <a:spcAft>
              <a:spcPct val="15000"/>
            </a:spcAft>
            <a:buChar char="••"/>
          </a:pPr>
          <a:r>
            <a:rPr lang="en-US" altLang="zh-CN" sz="1400" b="1" kern="1200" dirty="0" smtClean="0">
              <a:solidFill>
                <a:srgbClr val="0099FF"/>
              </a:solidFill>
              <a:latin typeface="Times New Roman" pitchFamily="18" charset="0"/>
              <a:cs typeface="Times New Roman" pitchFamily="18" charset="0"/>
            </a:rPr>
            <a:t>2m lens (being manufactured)</a:t>
          </a:r>
          <a:endParaRPr lang="zh-CN" altLang="en-US" sz="1400" b="1" kern="1200" dirty="0">
            <a:solidFill>
              <a:srgbClr val="0099FF"/>
            </a:solidFill>
            <a:latin typeface="Times New Roman" pitchFamily="18" charset="0"/>
            <a:cs typeface="Times New Roman" pitchFamily="18" charset="0"/>
          </a:endParaRPr>
        </a:p>
        <a:p>
          <a:pPr marL="114300" lvl="1" indent="-114300" algn="l" defTabSz="622300">
            <a:lnSpc>
              <a:spcPct val="150000"/>
            </a:lnSpc>
            <a:spcBef>
              <a:spcPct val="0"/>
            </a:spcBef>
            <a:spcAft>
              <a:spcPct val="15000"/>
            </a:spcAft>
            <a:buChar char="••"/>
          </a:pPr>
          <a:r>
            <a:rPr lang="en-US" altLang="zh-CN" sz="1400" b="1" kern="1200" dirty="0" smtClean="0">
              <a:solidFill>
                <a:srgbClr val="0099FF"/>
              </a:solidFill>
              <a:latin typeface="Times New Roman" pitchFamily="18" charset="0"/>
              <a:cs typeface="Times New Roman" pitchFamily="18" charset="0"/>
            </a:rPr>
            <a:t>Crab</a:t>
          </a:r>
          <a:endParaRPr lang="zh-CN" altLang="en-US" sz="1400" b="1" kern="1200" dirty="0">
            <a:solidFill>
              <a:srgbClr val="0099FF"/>
            </a:solidFill>
            <a:latin typeface="Times New Roman" pitchFamily="18" charset="0"/>
            <a:cs typeface="Times New Roman" pitchFamily="18" charset="0"/>
          </a:endParaRPr>
        </a:p>
      </dsp:txBody>
      <dsp:txXfrm rot="-5400000">
        <a:off x="1434876" y="1921826"/>
        <a:ext cx="3152163" cy="1202301"/>
      </dsp:txXfrm>
    </dsp:sp>
    <dsp:sp modelId="{34205BBB-CBC7-4623-A90F-DAC1309521EA}">
      <dsp:nvSpPr>
        <dsp:cNvPr id="0" name=""/>
        <dsp:cNvSpPr/>
      </dsp:nvSpPr>
      <dsp:spPr>
        <a:xfrm rot="5400000">
          <a:off x="-307473" y="4021041"/>
          <a:ext cx="2049823" cy="1434876"/>
        </a:xfrm>
        <a:prstGeom prst="chevron">
          <a:avLst/>
        </a:prstGeom>
        <a:solidFill>
          <a:srgbClr val="FF00FF"/>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150000"/>
            </a:lnSpc>
            <a:spcBef>
              <a:spcPct val="0"/>
            </a:spcBef>
            <a:spcAft>
              <a:spcPct val="35000"/>
            </a:spcAft>
          </a:pPr>
          <a:r>
            <a:rPr lang="en-US" altLang="zh-CN" sz="3000" b="1" kern="1200" dirty="0" smtClean="0">
              <a:solidFill>
                <a:srgbClr val="0000CC"/>
              </a:solidFill>
              <a:latin typeface="Times New Roman" pitchFamily="18" charset="0"/>
              <a:cs typeface="Times New Roman" pitchFamily="18" charset="0"/>
            </a:rPr>
            <a:t>Step3</a:t>
          </a:r>
          <a:endParaRPr lang="zh-CN" altLang="en-US" sz="3000" b="1" kern="1200" dirty="0">
            <a:solidFill>
              <a:srgbClr val="0000CC"/>
            </a:solidFill>
            <a:latin typeface="Times New Roman" pitchFamily="18" charset="0"/>
            <a:cs typeface="Times New Roman" pitchFamily="18" charset="0"/>
          </a:endParaRPr>
        </a:p>
      </dsp:txBody>
      <dsp:txXfrm rot="-5400000">
        <a:off x="1" y="4431005"/>
        <a:ext cx="1434876" cy="614947"/>
      </dsp:txXfrm>
    </dsp:sp>
    <dsp:sp modelId="{751AED2B-68B3-4143-9939-697E373B461A}">
      <dsp:nvSpPr>
        <dsp:cNvPr id="0" name=""/>
        <dsp:cNvSpPr/>
      </dsp:nvSpPr>
      <dsp:spPr>
        <a:xfrm rot="5400000">
          <a:off x="2377286" y="2767502"/>
          <a:ext cx="1332385" cy="321720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150000"/>
            </a:lnSpc>
            <a:spcBef>
              <a:spcPct val="0"/>
            </a:spcBef>
            <a:spcAft>
              <a:spcPct val="15000"/>
            </a:spcAft>
            <a:buChar char="••"/>
          </a:pPr>
          <a:r>
            <a:rPr lang="en-US" altLang="zh-CN" sz="1400" b="1" kern="1200" dirty="0" smtClean="0">
              <a:solidFill>
                <a:srgbClr val="0000CC"/>
              </a:solidFill>
              <a:latin typeface="Times New Roman" pitchFamily="18" charset="0"/>
              <a:cs typeface="Times New Roman" pitchFamily="18" charset="0"/>
            </a:rPr>
            <a:t>5m</a:t>
          </a:r>
          <a:r>
            <a:rPr lang="zh-CN" altLang="en-US" sz="1400" b="1" kern="1200" dirty="0" smtClean="0">
              <a:solidFill>
                <a:srgbClr val="0000CC"/>
              </a:solidFill>
              <a:latin typeface="Times New Roman" pitchFamily="18" charset="0"/>
              <a:cs typeface="Times New Roman" pitchFamily="18" charset="0"/>
            </a:rPr>
            <a:t>（</a:t>
          </a:r>
          <a:r>
            <a:rPr lang="en-US" altLang="zh-CN" sz="1400" b="1" kern="1200" dirty="0" smtClean="0">
              <a:solidFill>
                <a:srgbClr val="0000CC"/>
              </a:solidFill>
              <a:latin typeface="Times New Roman" pitchFamily="18" charset="0"/>
              <a:cs typeface="Times New Roman" pitchFamily="18" charset="0"/>
            </a:rPr>
            <a:t>Effective aperture</a:t>
          </a:r>
          <a:r>
            <a:rPr lang="zh-CN" altLang="en-US" sz="1400" b="1" kern="1200" dirty="0" smtClean="0">
              <a:solidFill>
                <a:srgbClr val="0000CC"/>
              </a:solidFill>
              <a:latin typeface="Times New Roman" pitchFamily="18" charset="0"/>
              <a:cs typeface="Times New Roman" pitchFamily="18" charset="0"/>
            </a:rPr>
            <a:t>）</a:t>
          </a:r>
          <a:r>
            <a:rPr lang="en-US" altLang="zh-CN" sz="1400" b="1" kern="1200" dirty="0" smtClean="0">
              <a:solidFill>
                <a:srgbClr val="0000CC"/>
              </a:solidFill>
              <a:latin typeface="Times New Roman" pitchFamily="18" charset="0"/>
              <a:cs typeface="Times New Roman" pitchFamily="18" charset="0"/>
            </a:rPr>
            <a:t> (2×2) lens</a:t>
          </a:r>
          <a:endParaRPr lang="zh-CN" altLang="en-US" sz="1400" b="1" kern="1200" dirty="0">
            <a:solidFill>
              <a:srgbClr val="0000CC"/>
            </a:solidFill>
            <a:latin typeface="Times New Roman" pitchFamily="18" charset="0"/>
            <a:cs typeface="Times New Roman" pitchFamily="18" charset="0"/>
          </a:endParaRPr>
        </a:p>
        <a:p>
          <a:pPr marL="114300" lvl="1" indent="-114300" algn="l" defTabSz="622300">
            <a:lnSpc>
              <a:spcPct val="150000"/>
            </a:lnSpc>
            <a:spcBef>
              <a:spcPct val="0"/>
            </a:spcBef>
            <a:spcAft>
              <a:spcPct val="15000"/>
            </a:spcAft>
            <a:buChar char="••"/>
          </a:pPr>
          <a:r>
            <a:rPr lang="en-US" altLang="zh-CN" sz="1400" b="1" kern="1200" dirty="0" smtClean="0">
              <a:solidFill>
                <a:srgbClr val="0000CC"/>
              </a:solidFill>
              <a:latin typeface="Times New Roman" pitchFamily="18" charset="0"/>
              <a:cs typeface="Times New Roman" pitchFamily="18" charset="0"/>
            </a:rPr>
            <a:t>VHE emission of sporadic </a:t>
          </a:r>
          <a:r>
            <a:rPr lang="el-GR" altLang="zh-CN" sz="1400" b="1" kern="1200" dirty="0" smtClean="0">
              <a:solidFill>
                <a:srgbClr val="0000CC"/>
              </a:solidFill>
              <a:latin typeface="Times New Roman" pitchFamily="18" charset="0"/>
              <a:cs typeface="Times New Roman" pitchFamily="18" charset="0"/>
            </a:rPr>
            <a:t>γ</a:t>
          </a:r>
          <a:r>
            <a:rPr lang="en-US" altLang="zh-CN" sz="1400" b="1" kern="1200" dirty="0" smtClean="0">
              <a:solidFill>
                <a:srgbClr val="0000CC"/>
              </a:solidFill>
              <a:latin typeface="Times New Roman" pitchFamily="18" charset="0"/>
              <a:cs typeface="Times New Roman" pitchFamily="18" charset="0"/>
            </a:rPr>
            <a:t> ray sources (</a:t>
          </a:r>
          <a:r>
            <a:rPr lang="en-US" altLang="zh-CN" sz="1400" b="1" kern="1200" dirty="0" err="1" smtClean="0">
              <a:solidFill>
                <a:srgbClr val="0000CC"/>
              </a:solidFill>
              <a:latin typeface="Times New Roman" pitchFamily="18" charset="0"/>
              <a:cs typeface="Times New Roman" pitchFamily="18" charset="0"/>
            </a:rPr>
            <a:t>e.g</a:t>
          </a:r>
          <a:r>
            <a:rPr lang="en-US" altLang="zh-CN" sz="1400" b="1" kern="1200" dirty="0" smtClean="0">
              <a:solidFill>
                <a:srgbClr val="0000CC"/>
              </a:solidFill>
              <a:latin typeface="Times New Roman" pitchFamily="18" charset="0"/>
              <a:cs typeface="Times New Roman" pitchFamily="18" charset="0"/>
            </a:rPr>
            <a:t>, GRBs)</a:t>
          </a:r>
          <a:endParaRPr lang="zh-CN" altLang="en-US" sz="1400" b="1" kern="1200" dirty="0">
            <a:solidFill>
              <a:srgbClr val="0000CC"/>
            </a:solidFill>
            <a:latin typeface="Times New Roman" pitchFamily="18" charset="0"/>
            <a:cs typeface="Times New Roman" pitchFamily="18" charset="0"/>
          </a:endParaRPr>
        </a:p>
      </dsp:txBody>
      <dsp:txXfrm rot="-5400000">
        <a:off x="1434876" y="3774954"/>
        <a:ext cx="3152163" cy="1202301"/>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7888E8-28B7-47CF-952D-FE30C0B18552}" type="datetimeFigureOut">
              <a:rPr lang="zh-CN" altLang="en-US" smtClean="0"/>
              <a:t>2017/8/18</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0C1AC1-96D3-4CA4-BE0C-5BFFB15EB686}" type="slidenum">
              <a:rPr lang="zh-CN" altLang="en-US" smtClean="0"/>
              <a:t>‹#›</a:t>
            </a:fld>
            <a:endParaRPr lang="zh-CN" altLang="en-US"/>
          </a:p>
        </p:txBody>
      </p:sp>
    </p:spTree>
    <p:extLst>
      <p:ext uri="{BB962C8B-B14F-4D97-AF65-F5344CB8AC3E}">
        <p14:creationId xmlns:p14="http://schemas.microsoft.com/office/powerpoint/2010/main" val="656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40C1AC1-96D3-4CA4-BE0C-5BFFB15EB686}" type="slidenum">
              <a:rPr lang="zh-CN" altLang="en-US" smtClean="0"/>
              <a:t>1</a:t>
            </a:fld>
            <a:endParaRPr lang="zh-CN" altLang="en-US"/>
          </a:p>
        </p:txBody>
      </p:sp>
    </p:spTree>
    <p:extLst>
      <p:ext uri="{BB962C8B-B14F-4D97-AF65-F5344CB8AC3E}">
        <p14:creationId xmlns:p14="http://schemas.microsoft.com/office/powerpoint/2010/main" val="676613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40C1AC1-96D3-4CA4-BE0C-5BFFB15EB686}" type="slidenum">
              <a:rPr lang="zh-CN" altLang="en-US" smtClean="0"/>
              <a:t>3</a:t>
            </a:fld>
            <a:endParaRPr lang="zh-CN" altLang="en-US"/>
          </a:p>
        </p:txBody>
      </p:sp>
    </p:spTree>
    <p:extLst>
      <p:ext uri="{BB962C8B-B14F-4D97-AF65-F5344CB8AC3E}">
        <p14:creationId xmlns:p14="http://schemas.microsoft.com/office/powerpoint/2010/main" val="4227535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400" b="1" dirty="0" smtClean="0">
                <a:solidFill>
                  <a:srgbClr val="0000CC"/>
                </a:solidFill>
                <a:latin typeface="Times New Roman" pitchFamily="18" charset="0"/>
                <a:ea typeface="宋体" pitchFamily="2" charset="-122"/>
                <a:cs typeface="Times New Roman" pitchFamily="18" charset="0"/>
              </a:rPr>
              <a:t>In gamma ray astronomy, Gamma ray bursts is long-lasting excited</a:t>
            </a:r>
            <a:r>
              <a:rPr lang="en-US" altLang="zh-CN" sz="1400" b="1" baseline="0" dirty="0" smtClean="0">
                <a:solidFill>
                  <a:srgbClr val="0000CC"/>
                </a:solidFill>
                <a:latin typeface="Times New Roman" pitchFamily="18" charset="0"/>
                <a:ea typeface="宋体" pitchFamily="2" charset="-122"/>
                <a:cs typeface="Times New Roman" pitchFamily="18" charset="0"/>
              </a:rPr>
              <a:t> area.</a:t>
            </a:r>
            <a:r>
              <a:rPr lang="en-US" altLang="zh-CN" sz="1400" b="1" dirty="0" smtClean="0">
                <a:solidFill>
                  <a:srgbClr val="0000CC"/>
                </a:solidFill>
                <a:latin typeface="Times New Roman" pitchFamily="18" charset="0"/>
                <a:ea typeface="宋体" pitchFamily="2" charset="-122"/>
                <a:cs typeface="Times New Roman" pitchFamily="18" charset="0"/>
              </a:rPr>
              <a:t> The </a:t>
            </a:r>
            <a:r>
              <a:rPr lang="zh-CN" altLang="zh-CN" sz="1400" b="1" dirty="0" smtClean="0">
                <a:solidFill>
                  <a:srgbClr val="0000CC"/>
                </a:solidFill>
                <a:latin typeface="Times New Roman" pitchFamily="18" charset="0"/>
                <a:ea typeface="宋体" pitchFamily="2" charset="-122"/>
                <a:cs typeface="Times New Roman" pitchFamily="18" charset="0"/>
              </a:rPr>
              <a:t> </a:t>
            </a:r>
            <a:r>
              <a:rPr lang="zh-CN" altLang="zh-CN" b="1" dirty="0" smtClean="0">
                <a:latin typeface="Times New Roman" pitchFamily="18" charset="0"/>
                <a:ea typeface="宋体" pitchFamily="2" charset="-122"/>
                <a:cs typeface="Times New Roman" pitchFamily="18" charset="0"/>
              </a:rPr>
              <a:t>are flashes of </a:t>
            </a:r>
            <a:r>
              <a:rPr lang="en-US" altLang="zh-CN" b="1" dirty="0" smtClean="0">
                <a:latin typeface="Times New Roman" pitchFamily="18" charset="0"/>
                <a:ea typeface="宋体" pitchFamily="2" charset="-122"/>
                <a:cs typeface="Times New Roman" pitchFamily="18" charset="0"/>
              </a:rPr>
              <a:t>gamma rays associated with extremely energetic explosions that have been observed in distant </a:t>
            </a:r>
            <a:r>
              <a:rPr lang="zh-CN" altLang="zh-CN" b="1" dirty="0" smtClean="0">
                <a:latin typeface="Times New Roman" pitchFamily="18" charset="0"/>
                <a:ea typeface="宋体" pitchFamily="2" charset="-122"/>
                <a:cs typeface="Times New Roman" pitchFamily="18" charset="0"/>
              </a:rPr>
              <a:t>galaxies. </a:t>
            </a:r>
            <a:endParaRPr lang="en-US" altLang="zh-CN" b="1" dirty="0" smtClean="0">
              <a:latin typeface="Times New Roman" pitchFamily="18" charset="0"/>
              <a:ea typeface="宋体" pitchFamily="2" charset="-122"/>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1" baseline="0" dirty="0" smtClean="0">
                <a:latin typeface="Times New Roman" pitchFamily="18" charset="0"/>
                <a:ea typeface="宋体" pitchFamily="2" charset="-122"/>
                <a:cs typeface="Times New Roman" pitchFamily="18" charset="0"/>
              </a:rPr>
              <a:t>A few of GRBs have very high energy photons, up to tens of GeV, even near to100GeV.Here list some </a:t>
            </a:r>
            <a:r>
              <a:rPr lang="en-US" altLang="zh-CN" b="1" baseline="0" dirty="0" err="1" smtClean="0">
                <a:latin typeface="Times New Roman" pitchFamily="18" charset="0"/>
                <a:ea typeface="宋体" pitchFamily="2" charset="-122"/>
                <a:cs typeface="Times New Roman" pitchFamily="18" charset="0"/>
              </a:rPr>
              <a:t>fomous</a:t>
            </a:r>
            <a:r>
              <a:rPr lang="en-US" altLang="zh-CN" b="1" baseline="0" dirty="0" smtClean="0">
                <a:latin typeface="Times New Roman" pitchFamily="18" charset="0"/>
                <a:ea typeface="宋体" pitchFamily="2" charset="-122"/>
                <a:cs typeface="Times New Roman" pitchFamily="18" charset="0"/>
              </a:rPr>
              <a:t> GRBs with very high energy photos.</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1" baseline="0" dirty="0" smtClean="0">
                <a:latin typeface="Times New Roman" pitchFamily="18" charset="0"/>
                <a:ea typeface="宋体" pitchFamily="2" charset="-122"/>
                <a:cs typeface="Times New Roman" pitchFamily="18" charset="0"/>
              </a:rPr>
              <a:t>Observation of GRBs with energy at sub-100GeV is meaningful.</a:t>
            </a:r>
            <a:endParaRPr lang="zh-CN" altLang="zh-CN" b="1" dirty="0" smtClean="0">
              <a:latin typeface="Times New Roman" pitchFamily="18" charset="0"/>
              <a:ea typeface="宋体" pitchFamily="2" charset="-122"/>
              <a:cs typeface="Times New Roman" pitchFamily="18" charset="0"/>
            </a:endParaRPr>
          </a:p>
          <a:p>
            <a:endParaRPr lang="zh-CN" altLang="en-US" dirty="0"/>
          </a:p>
        </p:txBody>
      </p:sp>
      <p:sp>
        <p:nvSpPr>
          <p:cNvPr id="4" name="灯片编号占位符 3"/>
          <p:cNvSpPr>
            <a:spLocks noGrp="1"/>
          </p:cNvSpPr>
          <p:nvPr>
            <p:ph type="sldNum" sz="quarter" idx="10"/>
          </p:nvPr>
        </p:nvSpPr>
        <p:spPr/>
        <p:txBody>
          <a:bodyPr/>
          <a:lstStyle/>
          <a:p>
            <a:fld id="{05F6337D-4F6C-4481-A12B-4C820C5F133C}" type="slidenum">
              <a:rPr lang="zh-CN" altLang="en-US" smtClean="0"/>
              <a:t>5</a:t>
            </a:fld>
            <a:endParaRPr lang="zh-CN" altLang="en-US"/>
          </a:p>
        </p:txBody>
      </p:sp>
    </p:spTree>
    <p:extLst>
      <p:ext uri="{BB962C8B-B14F-4D97-AF65-F5344CB8AC3E}">
        <p14:creationId xmlns:p14="http://schemas.microsoft.com/office/powerpoint/2010/main" val="333579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图 </a:t>
            </a:r>
            <a:r>
              <a:rPr lang="en-US" altLang="zh-CN" dirty="0" smtClean="0"/>
              <a:t>19 (</a:t>
            </a:r>
            <a:r>
              <a:rPr lang="zh-CN" altLang="en-US" dirty="0" smtClean="0"/>
              <a:t>网络版彩图</a:t>
            </a:r>
            <a:r>
              <a:rPr lang="en-US" altLang="zh-CN" dirty="0" smtClean="0"/>
              <a:t>) </a:t>
            </a:r>
            <a:r>
              <a:rPr lang="zh-CN" altLang="en-US" dirty="0" smtClean="0"/>
              <a:t>各实验灵敏度</a:t>
            </a:r>
            <a:r>
              <a:rPr lang="en-US" altLang="zh-CN" dirty="0" smtClean="0"/>
              <a:t>, </a:t>
            </a:r>
            <a:r>
              <a:rPr lang="zh-CN" altLang="en-US" dirty="0" smtClean="0"/>
              <a:t>其中 </a:t>
            </a:r>
            <a:r>
              <a:rPr lang="en-US" altLang="zh-CN" dirty="0" smtClean="0"/>
              <a:t>Fermi </a:t>
            </a:r>
            <a:r>
              <a:rPr lang="zh-CN" altLang="en-US" dirty="0" smtClean="0"/>
              <a:t>从上至下三</a:t>
            </a:r>
          </a:p>
          <a:p>
            <a:r>
              <a:rPr lang="zh-CN" altLang="en-US" dirty="0" smtClean="0"/>
              <a:t>条线分别代表 </a:t>
            </a:r>
            <a:r>
              <a:rPr lang="en-US" altLang="zh-CN" dirty="0" smtClean="0"/>
              <a:t>(l=0◦, b=0◦), (l=0◦, b=30◦), (l=0◦, b=90◦) </a:t>
            </a:r>
            <a:r>
              <a:rPr lang="zh-CN" altLang="en-US" dirty="0" smtClean="0"/>
              <a:t>位</a:t>
            </a:r>
          </a:p>
          <a:p>
            <a:r>
              <a:rPr lang="zh-CN" altLang="en-US" dirty="0" smtClean="0"/>
              <a:t>置处 </a:t>
            </a:r>
            <a:r>
              <a:rPr lang="en-US" altLang="zh-CN" dirty="0" smtClean="0"/>
              <a:t>4 </a:t>
            </a:r>
            <a:r>
              <a:rPr lang="zh-CN" altLang="en-US" dirty="0" smtClean="0"/>
              <a:t>年观测时间</a:t>
            </a:r>
            <a:r>
              <a:rPr lang="en-US" altLang="zh-CN" dirty="0" smtClean="0"/>
              <a:t>,</a:t>
            </a:r>
            <a:r>
              <a:rPr lang="zh-CN" altLang="en-US" dirty="0" smtClean="0"/>
              <a:t>为</a:t>
            </a:r>
            <a:r>
              <a:rPr lang="en-US" altLang="zh-CN" dirty="0" smtClean="0"/>
              <a:t>50 h</a:t>
            </a:r>
            <a:r>
              <a:rPr lang="zh-CN" altLang="en-US" dirty="0" smtClean="0"/>
              <a:t>观测时间</a:t>
            </a:r>
            <a:r>
              <a:rPr lang="en-US" altLang="zh-CN" dirty="0" smtClean="0"/>
              <a:t>(MAGIC</a:t>
            </a:r>
            <a:r>
              <a:rPr lang="zh-CN" altLang="en-US" dirty="0" smtClean="0"/>
              <a:t>为最新的双镜联合观测</a:t>
            </a:r>
            <a:r>
              <a:rPr lang="en-US" altLang="zh-CN" dirty="0" smtClean="0"/>
              <a:t>);</a:t>
            </a:r>
          </a:p>
          <a:p>
            <a:r>
              <a:rPr lang="en-US" altLang="zh-CN" dirty="0" smtClean="0"/>
              <a:t>Tibet </a:t>
            </a:r>
            <a:r>
              <a:rPr lang="en-US" altLang="zh-CN" dirty="0" err="1" smtClean="0"/>
              <a:t>ASγ</a:t>
            </a:r>
            <a:r>
              <a:rPr lang="en-US" altLang="zh-CN" dirty="0" smtClean="0"/>
              <a:t>(</a:t>
            </a:r>
            <a:r>
              <a:rPr lang="en-US" altLang="zh-CN" dirty="0" err="1" smtClean="0"/>
              <a:t>ASγ+MD</a:t>
            </a:r>
            <a:r>
              <a:rPr lang="zh-CN" altLang="en-US" dirty="0" smtClean="0"/>
              <a:t>为</a:t>
            </a:r>
            <a:r>
              <a:rPr lang="en-US" altLang="zh-CN" dirty="0" smtClean="0"/>
              <a:t>12</a:t>
            </a:r>
            <a:r>
              <a:rPr lang="zh-CN" altLang="en-US" dirty="0" smtClean="0"/>
              <a:t>个</a:t>
            </a:r>
            <a:r>
              <a:rPr lang="en-US" altLang="zh-CN" dirty="0" smtClean="0"/>
              <a:t>MD</a:t>
            </a:r>
            <a:r>
              <a:rPr lang="zh-CN" altLang="en-US" dirty="0" smtClean="0"/>
              <a:t>水池和地面阵列全加密</a:t>
            </a:r>
          </a:p>
          <a:p>
            <a:r>
              <a:rPr lang="zh-CN" altLang="en-US" dirty="0" smtClean="0"/>
              <a:t>结果</a:t>
            </a:r>
            <a:r>
              <a:rPr lang="en-US" altLang="zh-CN" dirty="0" smtClean="0"/>
              <a:t>), </a:t>
            </a:r>
            <a:r>
              <a:rPr lang="en-US" altLang="zh-CN" dirty="0" err="1" smtClean="0"/>
              <a:t>Milagro</a:t>
            </a:r>
            <a:r>
              <a:rPr lang="en-US" altLang="zh-CN" dirty="0" smtClean="0"/>
              <a:t>[34], ARGO-YBJ[32],, HAWC[34], LHAASO[35]</a:t>
            </a:r>
          </a:p>
          <a:p>
            <a:r>
              <a:rPr lang="zh-CN" altLang="en-US" dirty="0" smtClean="0"/>
              <a:t>为一年观测时间</a:t>
            </a:r>
            <a:endParaRPr lang="en-US" altLang="zh-CN" dirty="0" smtClean="0"/>
          </a:p>
          <a:p>
            <a:r>
              <a:rPr lang="en-US" altLang="zh-CN" dirty="0" smtClean="0"/>
              <a:t> </a:t>
            </a:r>
            <a:endParaRPr lang="zh-CN" altLang="en-US" dirty="0"/>
          </a:p>
        </p:txBody>
      </p:sp>
      <p:sp>
        <p:nvSpPr>
          <p:cNvPr id="4" name="灯片编号占位符 3"/>
          <p:cNvSpPr>
            <a:spLocks noGrp="1"/>
          </p:cNvSpPr>
          <p:nvPr>
            <p:ph type="sldNum" sz="quarter" idx="10"/>
          </p:nvPr>
        </p:nvSpPr>
        <p:spPr/>
        <p:txBody>
          <a:bodyPr/>
          <a:lstStyle/>
          <a:p>
            <a:fld id="{66177499-CB44-417B-807F-7FEE48BBE05F}" type="slidenum">
              <a:rPr lang="zh-CN" altLang="en-US" smtClean="0"/>
              <a:t>6</a:t>
            </a:fld>
            <a:endParaRPr lang="zh-CN" altLang="en-US"/>
          </a:p>
        </p:txBody>
      </p:sp>
    </p:spTree>
    <p:extLst>
      <p:ext uri="{BB962C8B-B14F-4D97-AF65-F5344CB8AC3E}">
        <p14:creationId xmlns:p14="http://schemas.microsoft.com/office/powerpoint/2010/main" val="30722832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zh-CN" dirty="0" smtClean="0"/>
              <a:t>Although</a:t>
            </a:r>
            <a:r>
              <a:rPr lang="en-US" altLang="zh-CN" baseline="0" dirty="0" smtClean="0"/>
              <a:t> there is some wide field view Cherenkov telescope array, such as WFCTA, the aim is to </a:t>
            </a:r>
            <a:r>
              <a:rPr lang="en-US" altLang="zh-CN" sz="2600" b="1" dirty="0" smtClean="0">
                <a:latin typeface="Times New Roman" panose="02020603050405020304" pitchFamily="18" charset="0"/>
                <a:cs typeface="Times New Roman" panose="02020603050405020304" pitchFamily="18" charset="0"/>
              </a:rPr>
              <a:t>measure the energy spectrum and the composition of cosmic rays (CRs),not</a:t>
            </a:r>
            <a:r>
              <a:rPr lang="en-US" altLang="zh-CN" sz="2600" b="1" baseline="0" dirty="0" smtClean="0">
                <a:latin typeface="Times New Roman" panose="02020603050405020304" pitchFamily="18" charset="0"/>
                <a:cs typeface="Times New Roman" panose="02020603050405020304" pitchFamily="18" charset="0"/>
              </a:rPr>
              <a:t> to devoted to gamma ray astronomy </a:t>
            </a:r>
            <a:r>
              <a:rPr lang="en-US" altLang="zh-CN" sz="2600" b="1" dirty="0" smtClean="0">
                <a:latin typeface="Times New Roman" panose="02020603050405020304" pitchFamily="18" charset="0"/>
                <a:cs typeface="Times New Roman" panose="02020603050405020304" pitchFamily="18" charset="0"/>
              </a:rPr>
              <a:t>.The detail of</a:t>
            </a:r>
            <a:r>
              <a:rPr lang="en-US" altLang="zh-CN" sz="2600" b="1" baseline="0" dirty="0" smtClean="0">
                <a:latin typeface="Times New Roman" panose="02020603050405020304" pitchFamily="18" charset="0"/>
                <a:cs typeface="Times New Roman" panose="02020603050405020304" pitchFamily="18" charset="0"/>
              </a:rPr>
              <a:t> WFCTA will see Zhang </a:t>
            </a:r>
            <a:r>
              <a:rPr lang="en-US" altLang="zh-CN" sz="2600" b="1" baseline="0" dirty="0" err="1" smtClean="0">
                <a:latin typeface="Times New Roman" panose="02020603050405020304" pitchFamily="18" charset="0"/>
                <a:cs typeface="Times New Roman" panose="02020603050405020304" pitchFamily="18" charset="0"/>
              </a:rPr>
              <a:t>Shoushang’s</a:t>
            </a:r>
            <a:r>
              <a:rPr lang="en-US" altLang="zh-CN" sz="2600" b="1" baseline="0" dirty="0" smtClean="0">
                <a:latin typeface="Times New Roman" panose="02020603050405020304" pitchFamily="18" charset="0"/>
                <a:cs typeface="Times New Roman" panose="02020603050405020304" pitchFamily="18" charset="0"/>
              </a:rPr>
              <a:t> talk tomorrow</a:t>
            </a:r>
            <a:endParaRPr lang="zh-CN" altLang="en-US" sz="2600" b="1" dirty="0" smtClean="0">
              <a:latin typeface="Times New Roman" panose="02020603050405020304" pitchFamily="18" charset="0"/>
              <a:cs typeface="Times New Roman" panose="02020603050405020304" pitchFamily="18" charset="0"/>
            </a:endParaRPr>
          </a:p>
          <a:p>
            <a:r>
              <a:rPr lang="en-US" altLang="zh-CN" baseline="0" dirty="0" smtClean="0"/>
              <a:t> </a:t>
            </a:r>
            <a:endParaRPr lang="zh-CN" altLang="en-US" dirty="0"/>
          </a:p>
        </p:txBody>
      </p:sp>
      <p:sp>
        <p:nvSpPr>
          <p:cNvPr id="4" name="灯片编号占位符 3"/>
          <p:cNvSpPr>
            <a:spLocks noGrp="1"/>
          </p:cNvSpPr>
          <p:nvPr>
            <p:ph type="sldNum" sz="quarter" idx="10"/>
          </p:nvPr>
        </p:nvSpPr>
        <p:spPr/>
        <p:txBody>
          <a:bodyPr/>
          <a:lstStyle/>
          <a:p>
            <a:fld id="{05F6337D-4F6C-4481-A12B-4C820C5F133C}" type="slidenum">
              <a:rPr lang="zh-CN" altLang="en-US" smtClean="0"/>
              <a:t>8</a:t>
            </a:fld>
            <a:endParaRPr lang="zh-CN" altLang="en-US"/>
          </a:p>
        </p:txBody>
      </p:sp>
    </p:spTree>
    <p:extLst>
      <p:ext uri="{BB962C8B-B14F-4D97-AF65-F5344CB8AC3E}">
        <p14:creationId xmlns:p14="http://schemas.microsoft.com/office/powerpoint/2010/main" val="4193711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40C1AC1-96D3-4CA4-BE0C-5BFFB15EB686}" type="slidenum">
              <a:rPr lang="zh-CN" altLang="en-US" smtClean="0"/>
              <a:t>10</a:t>
            </a:fld>
            <a:endParaRPr lang="zh-CN" altLang="en-US"/>
          </a:p>
        </p:txBody>
      </p:sp>
    </p:spTree>
    <p:extLst>
      <p:ext uri="{BB962C8B-B14F-4D97-AF65-F5344CB8AC3E}">
        <p14:creationId xmlns:p14="http://schemas.microsoft.com/office/powerpoint/2010/main" val="1743018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fld id="{B40C1AC1-96D3-4CA4-BE0C-5BFFB15EB686}" type="slidenum">
              <a:rPr lang="zh-CN" altLang="en-US" smtClean="0"/>
              <a:t>11</a:t>
            </a:fld>
            <a:endParaRPr lang="zh-CN" altLang="en-US"/>
          </a:p>
        </p:txBody>
      </p:sp>
    </p:spTree>
    <p:extLst>
      <p:ext uri="{BB962C8B-B14F-4D97-AF65-F5344CB8AC3E}">
        <p14:creationId xmlns:p14="http://schemas.microsoft.com/office/powerpoint/2010/main" val="3268991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40C1AC1-96D3-4CA4-BE0C-5BFFB15EB686}" type="slidenum">
              <a:rPr lang="zh-CN" altLang="en-US" smtClean="0"/>
              <a:t>14</a:t>
            </a:fld>
            <a:endParaRPr lang="zh-CN" altLang="en-US"/>
          </a:p>
        </p:txBody>
      </p:sp>
    </p:spTree>
    <p:extLst>
      <p:ext uri="{BB962C8B-B14F-4D97-AF65-F5344CB8AC3E}">
        <p14:creationId xmlns:p14="http://schemas.microsoft.com/office/powerpoint/2010/main" val="2592306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40C1AC1-96D3-4CA4-BE0C-5BFFB15EB686}" type="slidenum">
              <a:rPr lang="zh-CN" altLang="en-US" smtClean="0"/>
              <a:t>15</a:t>
            </a:fld>
            <a:endParaRPr lang="zh-CN" altLang="en-US"/>
          </a:p>
        </p:txBody>
      </p:sp>
    </p:spTree>
    <p:extLst>
      <p:ext uri="{BB962C8B-B14F-4D97-AF65-F5344CB8AC3E}">
        <p14:creationId xmlns:p14="http://schemas.microsoft.com/office/powerpoint/2010/main" val="2411621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40C1AC1-96D3-4CA4-BE0C-5BFFB15EB686}" type="slidenum">
              <a:rPr lang="zh-CN" altLang="en-US" smtClean="0"/>
              <a:t>16</a:t>
            </a:fld>
            <a:endParaRPr lang="zh-CN" altLang="en-US"/>
          </a:p>
        </p:txBody>
      </p:sp>
    </p:spTree>
    <p:extLst>
      <p:ext uri="{BB962C8B-B14F-4D97-AF65-F5344CB8AC3E}">
        <p14:creationId xmlns:p14="http://schemas.microsoft.com/office/powerpoint/2010/main" val="336415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40C1AC1-96D3-4CA4-BE0C-5BFFB15EB686}" type="slidenum">
              <a:rPr lang="zh-CN" altLang="en-US" smtClean="0"/>
              <a:t>17</a:t>
            </a:fld>
            <a:endParaRPr lang="zh-CN" altLang="en-US"/>
          </a:p>
        </p:txBody>
      </p:sp>
    </p:spTree>
    <p:extLst>
      <p:ext uri="{BB962C8B-B14F-4D97-AF65-F5344CB8AC3E}">
        <p14:creationId xmlns:p14="http://schemas.microsoft.com/office/powerpoint/2010/main" val="1582884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40C1AC1-96D3-4CA4-BE0C-5BFFB15EB686}" type="slidenum">
              <a:rPr lang="zh-CN" altLang="en-US" smtClean="0"/>
              <a:t>18</a:t>
            </a:fld>
            <a:endParaRPr lang="zh-CN" altLang="en-US"/>
          </a:p>
        </p:txBody>
      </p:sp>
    </p:spTree>
    <p:extLst>
      <p:ext uri="{BB962C8B-B14F-4D97-AF65-F5344CB8AC3E}">
        <p14:creationId xmlns:p14="http://schemas.microsoft.com/office/powerpoint/2010/main" val="1666963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Next step we plan enlarge</a:t>
            </a:r>
            <a:r>
              <a:rPr lang="en-US" altLang="zh-CN" baseline="0" dirty="0" smtClean="0"/>
              <a:t> the dimension of water lens. Besides, we also could put the water-lens array at higher altitude to achieve lower energy threshold. </a:t>
            </a:r>
          </a:p>
          <a:p>
            <a:r>
              <a:rPr lang="en-US" altLang="zh-CN" baseline="0" dirty="0" smtClean="0"/>
              <a:t>In fact, a</a:t>
            </a:r>
            <a:r>
              <a:rPr lang="en-US" altLang="zh-CN" dirty="0" smtClean="0"/>
              <a:t>s early as 1999, Prof Jones proposed to built cosmic ray station</a:t>
            </a:r>
            <a:r>
              <a:rPr lang="en-US" altLang="zh-CN" baseline="0" dirty="0" smtClean="0"/>
              <a:t> above 6000-m elevation.</a:t>
            </a:r>
          </a:p>
          <a:p>
            <a:r>
              <a:rPr lang="en-US" altLang="zh-CN" baseline="0" dirty="0" smtClean="0"/>
              <a:t>This is the ICRC article of Prof. Jones. </a:t>
            </a:r>
            <a:r>
              <a:rPr lang="en-US" altLang="zh-CN" dirty="0" smtClean="0"/>
              <a:t> </a:t>
            </a:r>
            <a:endParaRPr lang="zh-CN" altLang="en-US" dirty="0"/>
          </a:p>
        </p:txBody>
      </p:sp>
      <p:sp>
        <p:nvSpPr>
          <p:cNvPr id="4" name="灯片编号占位符 3"/>
          <p:cNvSpPr>
            <a:spLocks noGrp="1"/>
          </p:cNvSpPr>
          <p:nvPr>
            <p:ph type="sldNum" sz="quarter" idx="10"/>
          </p:nvPr>
        </p:nvSpPr>
        <p:spPr/>
        <p:txBody>
          <a:bodyPr/>
          <a:lstStyle/>
          <a:p>
            <a:fld id="{05F6337D-4F6C-4481-A12B-4C820C5F133C}" type="slidenum">
              <a:rPr lang="zh-CN" altLang="en-US" smtClean="0"/>
              <a:t>19</a:t>
            </a:fld>
            <a:endParaRPr lang="zh-CN" altLang="en-US"/>
          </a:p>
        </p:txBody>
      </p:sp>
    </p:spTree>
    <p:extLst>
      <p:ext uri="{BB962C8B-B14F-4D97-AF65-F5344CB8AC3E}">
        <p14:creationId xmlns:p14="http://schemas.microsoft.com/office/powerpoint/2010/main" val="1367178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latin typeface="Times New Roman" panose="02020603050405020304" pitchFamily="18" charset="0"/>
                <a:cs typeface="Times New Roman" panose="02020603050405020304" pitchFamily="18" charset="0"/>
              </a:rPr>
              <a:t>We also investigated</a:t>
            </a:r>
            <a:r>
              <a:rPr lang="en-US" altLang="zh-CN" baseline="0" dirty="0" smtClean="0">
                <a:latin typeface="Times New Roman" panose="02020603050405020304" pitchFamily="18" charset="0"/>
                <a:cs typeface="Times New Roman" panose="02020603050405020304" pitchFamily="18" charset="0"/>
              </a:rPr>
              <a:t> some candidate sites in Tibetan plateau.</a:t>
            </a:r>
            <a:r>
              <a:rPr lang="en-US" altLang="zh-CN" sz="12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a:t>
            </a:r>
          </a:p>
          <a:p>
            <a:r>
              <a:rPr lang="en-US" altLang="zh-CN" sz="12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Locating at an altitude above 5000M altitude and accessible by high class road, the </a:t>
            </a:r>
            <a:r>
              <a:rPr lang="en-US" altLang="zh-CN" sz="1200" b="0" i="0" u="none" strike="noStrike" kern="1200" baseline="0" dirty="0" err="1" smtClean="0">
                <a:solidFill>
                  <a:schemeClr val="tx1"/>
                </a:solidFill>
                <a:latin typeface="Times New Roman" panose="02020603050405020304" pitchFamily="18" charset="0"/>
                <a:ea typeface="+mn-ea"/>
                <a:cs typeface="Times New Roman" panose="02020603050405020304" pitchFamily="18" charset="0"/>
              </a:rPr>
              <a:t>PuMaJiangTang</a:t>
            </a:r>
            <a:r>
              <a:rPr lang="en-US" altLang="zh-CN" sz="12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 has been identified as a suitable site for EAS experiment. There are tens of kilometers large area flat land, convenient traffic (215KM to LHASA), sufficient power (Tibet Middle Part Power Grid is covering this area), convenient communication (The base stations of China Mobile and China Telecom are in service, mobile can be sued)</a:t>
            </a:r>
          </a:p>
          <a:p>
            <a:r>
              <a:rPr lang="en-US" altLang="zh-CN" sz="12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phone can be used normally.), suitable for survival (~1000 local residents).</a:t>
            </a:r>
          </a:p>
          <a:p>
            <a:endParaRPr lang="en-US" altLang="zh-CN" sz="12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endParaRPr>
          </a:p>
          <a:p>
            <a:r>
              <a:rPr lang="en-US" altLang="zh-CN" sz="12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This candidate site reported by a CMB observation group.</a:t>
            </a:r>
          </a:p>
          <a:p>
            <a:endParaRPr lang="en-US" altLang="zh-CN" sz="12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05F6337D-4F6C-4481-A12B-4C820C5F133C}" type="slidenum">
              <a:rPr lang="zh-CN" altLang="en-US" smtClean="0"/>
              <a:t>20</a:t>
            </a:fld>
            <a:endParaRPr lang="zh-CN" altLang="en-US"/>
          </a:p>
        </p:txBody>
      </p:sp>
    </p:spTree>
    <p:extLst>
      <p:ext uri="{BB962C8B-B14F-4D97-AF65-F5344CB8AC3E}">
        <p14:creationId xmlns:p14="http://schemas.microsoft.com/office/powerpoint/2010/main" val="7342836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40C1AC1-96D3-4CA4-BE0C-5BFFB15EB686}" type="slidenum">
              <a:rPr lang="zh-CN" altLang="en-US" smtClean="0"/>
              <a:t>21</a:t>
            </a:fld>
            <a:endParaRPr lang="zh-CN" altLang="en-US"/>
          </a:p>
        </p:txBody>
      </p:sp>
    </p:spTree>
    <p:extLst>
      <p:ext uri="{BB962C8B-B14F-4D97-AF65-F5344CB8AC3E}">
        <p14:creationId xmlns:p14="http://schemas.microsoft.com/office/powerpoint/2010/main" val="4159702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40C1AC1-96D3-4CA4-BE0C-5BFFB15EB686}" type="slidenum">
              <a:rPr lang="zh-CN" altLang="en-US" smtClean="0"/>
              <a:t>22</a:t>
            </a:fld>
            <a:endParaRPr lang="zh-CN" altLang="en-US"/>
          </a:p>
        </p:txBody>
      </p:sp>
    </p:spTree>
    <p:extLst>
      <p:ext uri="{BB962C8B-B14F-4D97-AF65-F5344CB8AC3E}">
        <p14:creationId xmlns:p14="http://schemas.microsoft.com/office/powerpoint/2010/main" val="36465579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zh-CN" dirty="0" smtClean="0"/>
              <a:t>We measured</a:t>
            </a:r>
            <a:r>
              <a:rPr lang="en-US" altLang="zh-CN" baseline="0" dirty="0" smtClean="0"/>
              <a:t> the focal length at outdoor, </a:t>
            </a:r>
            <a:r>
              <a:rPr lang="en-US" altLang="zh-CN" sz="1200" b="0" i="0" u="none" strike="noStrike" kern="1200" baseline="0" dirty="0" smtClean="0">
                <a:solidFill>
                  <a:schemeClr val="tx1"/>
                </a:solidFill>
                <a:latin typeface="+mn-lt"/>
                <a:ea typeface="+mn-ea"/>
                <a:cs typeface="+mn-cs"/>
              </a:rPr>
              <a:t>the distance between the light source and the lens was about 400 meters, it is very far and we can regard the light as approximate parallel light, so we obtain focal lens </a:t>
            </a:r>
            <a:r>
              <a:rPr lang="en-US" altLang="zh-CN" sz="2400" b="0" i="1" dirty="0" err="1" smtClean="0">
                <a:latin typeface="Times New Roman" panose="02020603050405020304" pitchFamily="18" charset="0"/>
                <a:cs typeface="Times New Roman" panose="02020603050405020304" pitchFamily="18" charset="0"/>
              </a:rPr>
              <a:t>f</a:t>
            </a:r>
            <a:r>
              <a:rPr lang="en-US" altLang="zh-CN" sz="2400" b="0" i="1" baseline="-25000" dirty="0" err="1" smtClean="0">
                <a:latin typeface="Times New Roman" panose="02020603050405020304" pitchFamily="18" charset="0"/>
                <a:cs typeface="Times New Roman" panose="02020603050405020304" pitchFamily="18" charset="0"/>
              </a:rPr>
              <a:t>exp</a:t>
            </a:r>
            <a:r>
              <a:rPr lang="en-US" altLang="zh-CN" sz="2400" b="0" dirty="0" smtClean="0">
                <a:latin typeface="Times New Roman" panose="02020603050405020304" pitchFamily="18" charset="0"/>
                <a:cs typeface="Times New Roman" panose="02020603050405020304" pitchFamily="18" charset="0"/>
              </a:rPr>
              <a:t>=168±1.5 cm, and it is basically agreed with simulation result (</a:t>
            </a:r>
            <a:r>
              <a:rPr lang="en-US" altLang="zh-CN" sz="2400" b="0" i="1" dirty="0" err="1" smtClean="0">
                <a:latin typeface="Times New Roman" panose="02020603050405020304" pitchFamily="18" charset="0"/>
                <a:cs typeface="Times New Roman" panose="02020603050405020304" pitchFamily="18" charset="0"/>
              </a:rPr>
              <a:t>f</a:t>
            </a:r>
            <a:r>
              <a:rPr lang="en-US" altLang="zh-CN" sz="2400" b="0" i="1" baseline="-25000" dirty="0" err="1" smtClean="0">
                <a:latin typeface="Times New Roman" panose="02020603050405020304" pitchFamily="18" charset="0"/>
                <a:cs typeface="Times New Roman" panose="02020603050405020304" pitchFamily="18" charset="0"/>
              </a:rPr>
              <a:t>sim</a:t>
            </a:r>
            <a:r>
              <a:rPr lang="en-US" altLang="zh-CN" sz="2400" b="0" dirty="0" smtClean="0">
                <a:latin typeface="Times New Roman" panose="02020603050405020304" pitchFamily="18" charset="0"/>
                <a:cs typeface="Times New Roman" panose="02020603050405020304" pitchFamily="18" charset="0"/>
              </a:rPr>
              <a:t>=164 cm) using ZEMAX.</a:t>
            </a:r>
          </a:p>
          <a:p>
            <a:r>
              <a:rPr lang="en-US" altLang="zh-CN" sz="1200" b="0" i="0" u="none" strike="noStrike" kern="1200" baseline="0" dirty="0" smtClean="0">
                <a:solidFill>
                  <a:schemeClr val="tx1"/>
                </a:solidFill>
                <a:latin typeface="+mn-lt"/>
                <a:ea typeface="+mn-ea"/>
                <a:cs typeface="+mn-cs"/>
              </a:rPr>
              <a:t>The first figure shows a photo with coordinate paper of the optimal image of HID (Xenon) Floodlights</a:t>
            </a:r>
          </a:p>
          <a:p>
            <a:r>
              <a:rPr lang="en-US" altLang="zh-CN" sz="1200" b="0" i="0" u="none" strike="noStrike" kern="1200" baseline="0" dirty="0" smtClean="0">
                <a:solidFill>
                  <a:schemeClr val="tx1"/>
                </a:solidFill>
                <a:latin typeface="+mn-lt"/>
                <a:ea typeface="+mn-ea"/>
                <a:cs typeface="+mn-cs"/>
              </a:rPr>
              <a:t>the focus spot is </a:t>
            </a:r>
            <a:r>
              <a:rPr lang="en-US" altLang="zh-CN" sz="1200" b="0" i="0" u="none" strike="noStrike" kern="1200" baseline="0" dirty="0" err="1" smtClean="0">
                <a:solidFill>
                  <a:schemeClr val="tx1"/>
                </a:solidFill>
                <a:latin typeface="+mn-lt"/>
                <a:ea typeface="+mn-ea"/>
                <a:cs typeface="+mn-cs"/>
              </a:rPr>
              <a:t>Dexpspot</a:t>
            </a:r>
            <a:r>
              <a:rPr lang="en-US" altLang="zh-CN" sz="1200" b="0" i="0" u="none" strike="noStrike" kern="1200" baseline="0" dirty="0" smtClean="0">
                <a:solidFill>
                  <a:schemeClr val="tx1"/>
                </a:solidFill>
                <a:latin typeface="+mn-lt"/>
                <a:ea typeface="+mn-ea"/>
                <a:cs typeface="+mn-cs"/>
              </a:rPr>
              <a:t>=32 mm, and it is consistent to simulation</a:t>
            </a:r>
          </a:p>
          <a:p>
            <a:r>
              <a:rPr lang="en-US" altLang="zh-CN" sz="1200" b="0" i="0" u="none" strike="noStrike" kern="1200" baseline="0" dirty="0" smtClean="0">
                <a:solidFill>
                  <a:schemeClr val="tx1"/>
                </a:solidFill>
                <a:latin typeface="+mn-lt"/>
                <a:ea typeface="+mn-ea"/>
                <a:cs typeface="+mn-cs"/>
              </a:rPr>
              <a:t>results </a:t>
            </a:r>
            <a:r>
              <a:rPr lang="en-US" altLang="zh-CN" sz="1200" b="0" i="0" u="none" strike="noStrike" kern="1200" baseline="0" dirty="0" err="1" smtClean="0">
                <a:solidFill>
                  <a:schemeClr val="tx1"/>
                </a:solidFill>
                <a:latin typeface="+mn-lt"/>
                <a:ea typeface="+mn-ea"/>
                <a:cs typeface="+mn-cs"/>
              </a:rPr>
              <a:t>Dsimspot</a:t>
            </a:r>
            <a:r>
              <a:rPr lang="en-US" altLang="zh-CN" sz="1200" b="0" i="0" u="none" strike="noStrike" kern="1200" baseline="0" dirty="0" smtClean="0">
                <a:solidFill>
                  <a:schemeClr val="tx1"/>
                </a:solidFill>
                <a:latin typeface="+mn-lt"/>
                <a:ea typeface="+mn-ea"/>
                <a:cs typeface="+mn-cs"/>
              </a:rPr>
              <a:t>=30 mm (see Figure 3(b)) by using the real FL </a:t>
            </a:r>
            <a:r>
              <a:rPr lang="en-US" altLang="zh-CN" sz="1200" b="0" i="0" u="none" strike="noStrike" kern="1200" baseline="0" dirty="0" err="1" smtClean="0">
                <a:solidFill>
                  <a:schemeClr val="tx1"/>
                </a:solidFill>
                <a:latin typeface="+mn-lt"/>
                <a:ea typeface="+mn-ea"/>
                <a:cs typeface="+mn-cs"/>
              </a:rPr>
              <a:t>fexp</a:t>
            </a:r>
            <a:r>
              <a:rPr lang="en-US" altLang="zh-CN" sz="1200" b="0" i="0" u="none" strike="noStrike" kern="1200" baseline="0" dirty="0" smtClean="0">
                <a:solidFill>
                  <a:schemeClr val="tx1"/>
                </a:solidFill>
                <a:latin typeface="+mn-lt"/>
                <a:ea typeface="+mn-ea"/>
                <a:cs typeface="+mn-cs"/>
              </a:rPr>
              <a:t>=168 cm in simulation. </a:t>
            </a:r>
          </a:p>
          <a:p>
            <a:r>
              <a:rPr lang="en-US" altLang="zh-CN" sz="1200" b="0" i="0" u="none" strike="noStrike" kern="1200" baseline="0" dirty="0" smtClean="0">
                <a:solidFill>
                  <a:schemeClr val="tx1"/>
                </a:solidFill>
                <a:latin typeface="+mn-lt"/>
                <a:ea typeface="+mn-ea"/>
                <a:cs typeface="+mn-cs"/>
              </a:rPr>
              <a:t>The second Figure shows a photo of the optimal image of car headlight (distance between two lamps</a:t>
            </a:r>
          </a:p>
          <a:p>
            <a:r>
              <a:rPr lang="en-US" altLang="zh-CN" sz="1200" b="0" i="0" u="none" strike="noStrike" kern="1200" baseline="0" dirty="0" smtClean="0">
                <a:solidFill>
                  <a:schemeClr val="tx1"/>
                </a:solidFill>
                <a:latin typeface="+mn-lt"/>
                <a:ea typeface="+mn-ea"/>
                <a:cs typeface="+mn-cs"/>
              </a:rPr>
              <a:t>is 1.5 m, we can see obvious superposition of two image.</a:t>
            </a:r>
          </a:p>
        </p:txBody>
      </p:sp>
      <p:sp>
        <p:nvSpPr>
          <p:cNvPr id="4" name="灯片编号占位符 3"/>
          <p:cNvSpPr>
            <a:spLocks noGrp="1"/>
          </p:cNvSpPr>
          <p:nvPr>
            <p:ph type="sldNum" sz="quarter" idx="10"/>
          </p:nvPr>
        </p:nvSpPr>
        <p:spPr/>
        <p:txBody>
          <a:bodyPr/>
          <a:lstStyle/>
          <a:p>
            <a:fld id="{05F6337D-4F6C-4481-A12B-4C820C5F133C}" type="slidenum">
              <a:rPr lang="zh-CN" altLang="en-US" smtClean="0"/>
              <a:t>24</a:t>
            </a:fld>
            <a:endParaRPr lang="zh-CN" altLang="en-US"/>
          </a:p>
        </p:txBody>
      </p:sp>
    </p:spTree>
    <p:extLst>
      <p:ext uri="{BB962C8B-B14F-4D97-AF65-F5344CB8AC3E}">
        <p14:creationId xmlns:p14="http://schemas.microsoft.com/office/powerpoint/2010/main" val="143355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D14E6A7B-3E14-4FF4-9C7A-E9C31A4ECE59}" type="datetimeFigureOut">
              <a:rPr lang="zh-CN" altLang="en-US" smtClean="0"/>
              <a:t>2017/8/18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5C57B17-2217-4D11-9B18-3FF3A9B21075}" type="slidenum">
              <a:rPr lang="zh-CN" altLang="en-US" smtClean="0"/>
              <a:t>‹#›</a:t>
            </a:fld>
            <a:endParaRPr lang="zh-CN" altLang="en-US"/>
          </a:p>
        </p:txBody>
      </p:sp>
    </p:spTree>
    <p:extLst>
      <p:ext uri="{BB962C8B-B14F-4D97-AF65-F5344CB8AC3E}">
        <p14:creationId xmlns:p14="http://schemas.microsoft.com/office/powerpoint/2010/main" val="112751071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D14E6A7B-3E14-4FF4-9C7A-E9C31A4ECE59}" type="datetimeFigureOut">
              <a:rPr lang="zh-CN" altLang="en-US" smtClean="0"/>
              <a:t>2017/8/18</a:t>
            </a:fld>
            <a:endParaRPr lang="zh-CN" alt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C57B17-2217-4D11-9B18-3FF3A9B21075}" type="slidenum">
              <a:rPr lang="zh-CN" altLang="en-US" smtClean="0"/>
              <a:t>‹#›</a:t>
            </a:fld>
            <a:endParaRPr lang="zh-CN" altLang="en-US"/>
          </a:p>
        </p:txBody>
      </p:sp>
    </p:spTree>
    <p:extLst>
      <p:ext uri="{BB962C8B-B14F-4D97-AF65-F5344CB8AC3E}">
        <p14:creationId xmlns:p14="http://schemas.microsoft.com/office/powerpoint/2010/main" val="3075547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D14E6A7B-3E14-4FF4-9C7A-E9C31A4ECE59}" type="datetimeFigureOut">
              <a:rPr lang="zh-CN" altLang="en-US" smtClean="0"/>
              <a:t>2017/8/18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5C57B17-2217-4D11-9B18-3FF3A9B21075}" type="slidenum">
              <a:rPr lang="zh-CN" altLang="en-US" smtClean="0"/>
              <a:t>‹#›</a:t>
            </a:fld>
            <a:endParaRPr lang="zh-CN" altLang="en-US"/>
          </a:p>
        </p:txBody>
      </p:sp>
    </p:spTree>
    <p:extLst>
      <p:ext uri="{BB962C8B-B14F-4D97-AF65-F5344CB8AC3E}">
        <p14:creationId xmlns:p14="http://schemas.microsoft.com/office/powerpoint/2010/main" val="4118634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D14E6A7B-3E14-4FF4-9C7A-E9C31A4ECE59}" type="datetimeFigureOut">
              <a:rPr lang="zh-CN" altLang="en-US" smtClean="0"/>
              <a:t>2017/8/18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5C57B17-2217-4D11-9B18-3FF3A9B21075}" type="slidenum">
              <a:rPr lang="zh-CN" altLang="en-US" smtClean="0"/>
              <a:t>‹#›</a:t>
            </a:fld>
            <a:endParaRPr lang="zh-CN" altLang="en-US"/>
          </a:p>
        </p:txBody>
      </p:sp>
    </p:spTree>
    <p:extLst>
      <p:ext uri="{BB962C8B-B14F-4D97-AF65-F5344CB8AC3E}">
        <p14:creationId xmlns:p14="http://schemas.microsoft.com/office/powerpoint/2010/main" val="636409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D14E6A7B-3E14-4FF4-9C7A-E9C31A4ECE59}" type="datetimeFigureOut">
              <a:rPr lang="zh-CN" altLang="en-US" smtClean="0"/>
              <a:t>2017/8/18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5C57B17-2217-4D11-9B18-3FF3A9B21075}" type="slidenum">
              <a:rPr lang="zh-CN" altLang="en-US" smtClean="0"/>
              <a:t>‹#›</a:t>
            </a:fld>
            <a:endParaRPr lang="zh-CN" altLang="en-US"/>
          </a:p>
        </p:txBody>
      </p:sp>
    </p:spTree>
    <p:extLst>
      <p:ext uri="{BB962C8B-B14F-4D97-AF65-F5344CB8AC3E}">
        <p14:creationId xmlns:p14="http://schemas.microsoft.com/office/powerpoint/2010/main" val="1311153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D14E6A7B-3E14-4FF4-9C7A-E9C31A4ECE59}" type="datetimeFigureOut">
              <a:rPr lang="zh-CN" altLang="en-US" smtClean="0"/>
              <a:t>2017/8/18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5C57B17-2217-4D11-9B18-3FF3A9B21075}" type="slidenum">
              <a:rPr lang="zh-CN" altLang="en-US" smtClean="0"/>
              <a:t>‹#›</a:t>
            </a:fld>
            <a:endParaRPr lang="zh-CN" altLang="en-US"/>
          </a:p>
        </p:txBody>
      </p:sp>
    </p:spTree>
    <p:extLst>
      <p:ext uri="{BB962C8B-B14F-4D97-AF65-F5344CB8AC3E}">
        <p14:creationId xmlns:p14="http://schemas.microsoft.com/office/powerpoint/2010/main" val="171460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4E6A7B-3E14-4FF4-9C7A-E9C31A4ECE59}" type="datetimeFigureOut">
              <a:rPr lang="zh-CN" altLang="en-US" smtClean="0"/>
              <a:t>2017/8/18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5C57B17-2217-4D11-9B18-3FF3A9B21075}" type="slidenum">
              <a:rPr lang="zh-CN" altLang="en-US" smtClean="0"/>
              <a:t>‹#›</a:t>
            </a:fld>
            <a:endParaRPr lang="zh-CN" altLang="en-US"/>
          </a:p>
        </p:txBody>
      </p:sp>
    </p:spTree>
    <p:extLst>
      <p:ext uri="{BB962C8B-B14F-4D97-AF65-F5344CB8AC3E}">
        <p14:creationId xmlns:p14="http://schemas.microsoft.com/office/powerpoint/2010/main" val="2805607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D14E6A7B-3E14-4FF4-9C7A-E9C31A4ECE59}" type="datetimeFigureOut">
              <a:rPr lang="zh-CN" altLang="en-US" smtClean="0"/>
              <a:t>2017/8/18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5C57B17-2217-4D11-9B18-3FF3A9B21075}" type="slidenum">
              <a:rPr lang="zh-CN" altLang="en-US" smtClean="0"/>
              <a:t>‹#›</a:t>
            </a:fld>
            <a:endParaRPr lang="zh-CN" altLang="en-US"/>
          </a:p>
        </p:txBody>
      </p:sp>
    </p:spTree>
    <p:extLst>
      <p:ext uri="{BB962C8B-B14F-4D97-AF65-F5344CB8AC3E}">
        <p14:creationId xmlns:p14="http://schemas.microsoft.com/office/powerpoint/2010/main" val="1453842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D14E6A7B-3E14-4FF4-9C7A-E9C31A4ECE59}" type="datetimeFigureOut">
              <a:rPr lang="zh-CN" altLang="en-US" smtClean="0"/>
              <a:t>2017/8/18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5C57B17-2217-4D11-9B18-3FF3A9B21075}" type="slidenum">
              <a:rPr lang="zh-CN" altLang="en-US" smtClean="0"/>
              <a:t>‹#›</a:t>
            </a:fld>
            <a:endParaRPr lang="zh-CN" altLang="en-US"/>
          </a:p>
        </p:txBody>
      </p:sp>
    </p:spTree>
    <p:extLst>
      <p:ext uri="{BB962C8B-B14F-4D97-AF65-F5344CB8AC3E}">
        <p14:creationId xmlns:p14="http://schemas.microsoft.com/office/powerpoint/2010/main" val="676463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D14E6A7B-3E14-4FF4-9C7A-E9C31A4ECE59}" type="datetimeFigureOut">
              <a:rPr lang="zh-CN" altLang="en-US" smtClean="0"/>
              <a:t>2017/8/18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5C57B17-2217-4D11-9B18-3FF3A9B21075}" type="slidenum">
              <a:rPr lang="zh-CN" altLang="en-US" smtClean="0"/>
              <a:t>‹#›</a:t>
            </a:fld>
            <a:endParaRPr lang="zh-CN" altLang="en-US"/>
          </a:p>
        </p:txBody>
      </p:sp>
    </p:spTree>
    <p:extLst>
      <p:ext uri="{BB962C8B-B14F-4D97-AF65-F5344CB8AC3E}">
        <p14:creationId xmlns:p14="http://schemas.microsoft.com/office/powerpoint/2010/main" val="4130653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D14E6A7B-3E14-4FF4-9C7A-E9C31A4ECE59}" type="datetimeFigureOut">
              <a:rPr lang="zh-CN" altLang="en-US" smtClean="0"/>
              <a:t>2017/8/18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5C57B17-2217-4D11-9B18-3FF3A9B21075}" type="slidenum">
              <a:rPr lang="zh-CN" altLang="en-US" smtClean="0"/>
              <a:t>‹#›</a:t>
            </a:fld>
            <a:endParaRPr lang="zh-CN" altLang="en-US"/>
          </a:p>
        </p:txBody>
      </p:sp>
    </p:spTree>
    <p:extLst>
      <p:ext uri="{BB962C8B-B14F-4D97-AF65-F5344CB8AC3E}">
        <p14:creationId xmlns:p14="http://schemas.microsoft.com/office/powerpoint/2010/main" val="3475638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4E6A7B-3E14-4FF4-9C7A-E9C31A4ECE59}" type="datetimeFigureOut">
              <a:rPr lang="zh-CN" altLang="en-US" smtClean="0"/>
              <a:pPr/>
              <a:t>2017/8/18</a:t>
            </a:fld>
            <a:endParaRPr lang="zh-CN" alt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C57B17-2217-4D11-9B18-3FF3A9B21075}" type="slidenum">
              <a:rPr lang="zh-CN" altLang="en-US" smtClean="0"/>
              <a:pPr/>
              <a:t>‹#›</a:t>
            </a:fld>
            <a:endParaRPr lang="zh-CN" altLang="en-US"/>
          </a:p>
        </p:txBody>
      </p:sp>
    </p:spTree>
    <p:extLst>
      <p:ext uri="{BB962C8B-B14F-4D97-AF65-F5344CB8AC3E}">
        <p14:creationId xmlns:p14="http://schemas.microsoft.com/office/powerpoint/2010/main" val="22081262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jpg"/><Relationship Id="rId4" Type="http://schemas.openxmlformats.org/officeDocument/2006/relationships/slide" Target="slide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notesSlide" Target="../notesSlides/notesSlide10.xml"/><Relationship Id="rId7" Type="http://schemas.openxmlformats.org/officeDocument/2006/relationships/image" Target="../media/image34.wmf"/><Relationship Id="rId12" Type="http://schemas.openxmlformats.org/officeDocument/2006/relationships/image" Target="../media/image36.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oleObject" Target="../embeddings/oleObject3.bin"/><Relationship Id="rId5" Type="http://schemas.openxmlformats.org/officeDocument/2006/relationships/image" Target="../media/image38.png"/><Relationship Id="rId10" Type="http://schemas.openxmlformats.org/officeDocument/2006/relationships/image" Target="../media/image35.wmf"/><Relationship Id="rId4" Type="http://schemas.openxmlformats.org/officeDocument/2006/relationships/image" Target="../media/image37.png"/><Relationship Id="rId9" Type="http://schemas.openxmlformats.org/officeDocument/2006/relationships/oleObject" Target="../embeddings/oleObject2.bin"/></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44.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43.jpeg"/><Relationship Id="rId5" Type="http://schemas.openxmlformats.org/officeDocument/2006/relationships/diagramQuickStyle" Target="../diagrams/quickStyle2.xml"/><Relationship Id="rId10" Type="http://schemas.openxmlformats.org/officeDocument/2006/relationships/image" Target="../media/image42.png"/><Relationship Id="rId4" Type="http://schemas.openxmlformats.org/officeDocument/2006/relationships/diagramLayout" Target="../diagrams/layout2.xml"/><Relationship Id="rId9" Type="http://schemas.openxmlformats.org/officeDocument/2006/relationships/image" Target="../media/image41.jpe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g"/><Relationship Id="rId7" Type="http://schemas.openxmlformats.org/officeDocument/2006/relationships/image" Target="../media/image50.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png"/><Relationship Id="rId9" Type="http://schemas.openxmlformats.org/officeDocument/2006/relationships/slide" Target="slide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14300" y="2646446"/>
            <a:ext cx="9143999" cy="1309282"/>
          </a:xfrm>
        </p:spPr>
        <p:txBody>
          <a:bodyPr>
            <a:noAutofit/>
          </a:bodyPr>
          <a:lstStyle/>
          <a:p>
            <a:r>
              <a:rPr lang="en-US" altLang="zh-CN" sz="3600" b="1" dirty="0">
                <a:latin typeface="Times New Roman" panose="02020603050405020304" pitchFamily="18" charset="0"/>
                <a:cs typeface="Times New Roman" panose="02020603050405020304" pitchFamily="18" charset="0"/>
              </a:rPr>
              <a:t>A </a:t>
            </a:r>
            <a:r>
              <a:rPr lang="en-US" altLang="zh-CN" sz="3600" b="1" dirty="0">
                <a:solidFill>
                  <a:srgbClr val="FF0000"/>
                </a:solidFill>
                <a:latin typeface="Times New Roman" panose="02020603050405020304" pitchFamily="18" charset="0"/>
                <a:cs typeface="Times New Roman" panose="02020603050405020304" pitchFamily="18" charset="0"/>
              </a:rPr>
              <a:t>wide Field of View </a:t>
            </a:r>
            <a:r>
              <a:rPr lang="en-US" altLang="zh-CN" sz="3600" b="1" dirty="0">
                <a:latin typeface="Times New Roman" panose="02020603050405020304" pitchFamily="18" charset="0"/>
                <a:cs typeface="Times New Roman" panose="02020603050405020304" pitchFamily="18" charset="0"/>
              </a:rPr>
              <a:t>atmospheric Cherenkov telescope based on a </a:t>
            </a:r>
            <a:r>
              <a:rPr lang="en-US" altLang="zh-CN" sz="3600" b="1" dirty="0">
                <a:solidFill>
                  <a:srgbClr val="FF0000"/>
                </a:solidFill>
                <a:latin typeface="Times New Roman" panose="02020603050405020304" pitchFamily="18" charset="0"/>
                <a:cs typeface="Times New Roman" panose="02020603050405020304" pitchFamily="18" charset="0"/>
              </a:rPr>
              <a:t>refractive water-lens </a:t>
            </a:r>
            <a:r>
              <a:rPr lang="en-US" altLang="zh-CN" sz="3600" b="1" dirty="0">
                <a:latin typeface="Times New Roman" panose="02020603050405020304" pitchFamily="18" charset="0"/>
                <a:cs typeface="Times New Roman" panose="02020603050405020304" pitchFamily="18" charset="0"/>
              </a:rPr>
              <a:t>for </a:t>
            </a:r>
            <a:r>
              <a:rPr lang="en-US" altLang="zh-CN" sz="3600" b="1" dirty="0">
                <a:solidFill>
                  <a:srgbClr val="FF0000"/>
                </a:solidFill>
                <a:latin typeface="Times New Roman" panose="02020603050405020304" pitchFamily="18" charset="0"/>
                <a:cs typeface="Times New Roman" panose="02020603050405020304" pitchFamily="18" charset="0"/>
              </a:rPr>
              <a:t>future gamma-ray astronomy</a:t>
            </a:r>
            <a:endParaRPr lang="zh-CN" altLang="en-US" sz="3600" dirty="0">
              <a:solidFill>
                <a:srgbClr val="FF0000"/>
              </a:solidFill>
              <a:latin typeface="Times New Roman" panose="02020603050405020304" pitchFamily="18" charset="0"/>
              <a:cs typeface="Times New Roman" panose="02020603050405020304" pitchFamily="18" charset="0"/>
            </a:endParaRPr>
          </a:p>
        </p:txBody>
      </p:sp>
      <p:sp>
        <p:nvSpPr>
          <p:cNvPr id="3" name="副标题 2"/>
          <p:cNvSpPr>
            <a:spLocks noGrp="1"/>
          </p:cNvSpPr>
          <p:nvPr>
            <p:ph type="subTitle" idx="1"/>
          </p:nvPr>
        </p:nvSpPr>
        <p:spPr>
          <a:xfrm>
            <a:off x="114542" y="4801948"/>
            <a:ext cx="8915157" cy="1110479"/>
          </a:xfrm>
        </p:spPr>
        <p:txBody>
          <a:bodyPr>
            <a:normAutofit fontScale="70000" lnSpcReduction="20000"/>
          </a:bodyPr>
          <a:lstStyle/>
          <a:p>
            <a:pPr>
              <a:lnSpc>
                <a:spcPct val="200000"/>
              </a:lnSpc>
              <a:spcBef>
                <a:spcPct val="0"/>
              </a:spcBef>
            </a:pPr>
            <a:r>
              <a:rPr lang="en-US" altLang="zh-CN" b="1" dirty="0" err="1" smtClean="0">
                <a:solidFill>
                  <a:srgbClr val="0000FF"/>
                </a:solidFill>
                <a:latin typeface="Times New Roman" panose="02020603050405020304" pitchFamily="18" charset="0"/>
                <a:cs typeface="Times New Roman" panose="02020603050405020304" pitchFamily="18" charset="0"/>
              </a:rPr>
              <a:t>Tianlu</a:t>
            </a:r>
            <a:r>
              <a:rPr lang="en-US" altLang="zh-CN" b="1" dirty="0" smtClean="0">
                <a:solidFill>
                  <a:srgbClr val="0000FF"/>
                </a:solidFill>
                <a:latin typeface="Times New Roman" panose="02020603050405020304" pitchFamily="18" charset="0"/>
                <a:cs typeface="Times New Roman" panose="02020603050405020304" pitchFamily="18" charset="0"/>
              </a:rPr>
              <a:t> Chen</a:t>
            </a:r>
            <a:r>
              <a:rPr lang="en-US" altLang="zh-CN" b="1" dirty="0">
                <a:solidFill>
                  <a:srgbClr val="0000FF"/>
                </a:solidFill>
                <a:latin typeface="Times New Roman" panose="02020603050405020304" pitchFamily="18" charset="0"/>
                <a:cs typeface="Times New Roman" panose="02020603050405020304" pitchFamily="18" charset="0"/>
              </a:rPr>
              <a:t>, </a:t>
            </a:r>
            <a:r>
              <a:rPr lang="en-US" altLang="zh-CN" b="1" dirty="0" smtClean="0">
                <a:solidFill>
                  <a:srgbClr val="0000FF"/>
                </a:solidFill>
                <a:latin typeface="Times New Roman" panose="02020603050405020304" pitchFamily="18" charset="0"/>
                <a:cs typeface="Times New Roman" panose="02020603050405020304" pitchFamily="18" charset="0"/>
              </a:rPr>
              <a:t>Qi </a:t>
            </a:r>
            <a:r>
              <a:rPr lang="en-US" altLang="zh-CN" b="1" dirty="0" err="1" smtClean="0">
                <a:solidFill>
                  <a:srgbClr val="0000FF"/>
                </a:solidFill>
                <a:latin typeface="Times New Roman" panose="02020603050405020304" pitchFamily="18" charset="0"/>
                <a:cs typeface="Times New Roman" panose="02020603050405020304" pitchFamily="18" charset="0"/>
              </a:rPr>
              <a:t>Gao</a:t>
            </a:r>
            <a:r>
              <a:rPr lang="en-US" altLang="zh-CN" b="1" dirty="0">
                <a:solidFill>
                  <a:srgbClr val="0000FF"/>
                </a:solidFill>
                <a:latin typeface="Times New Roman" panose="02020603050405020304" pitchFamily="18" charset="0"/>
                <a:cs typeface="Times New Roman" panose="02020603050405020304" pitchFamily="18" charset="0"/>
              </a:rPr>
              <a:t>, </a:t>
            </a:r>
            <a:r>
              <a:rPr lang="en-US" altLang="zh-CN" b="1" dirty="0" smtClean="0">
                <a:solidFill>
                  <a:srgbClr val="0000FF"/>
                </a:solidFill>
                <a:latin typeface="Times New Roman" panose="02020603050405020304" pitchFamily="18" charset="0"/>
                <a:cs typeface="Times New Roman" panose="02020603050405020304" pitchFamily="18" charset="0"/>
              </a:rPr>
              <a:t>… </a:t>
            </a:r>
            <a:r>
              <a:rPr lang="en-US" altLang="zh-CN" b="1" dirty="0">
                <a:solidFill>
                  <a:srgbClr val="0000FF"/>
                </a:solidFill>
                <a:latin typeface="Times New Roman" panose="02020603050405020304" pitchFamily="18" charset="0"/>
                <a:cs typeface="Times New Roman" panose="02020603050405020304" pitchFamily="18" charset="0"/>
              </a:rPr>
              <a:t>(Tibet </a:t>
            </a:r>
            <a:r>
              <a:rPr lang="en-US" altLang="zh-CN" b="1" dirty="0" smtClean="0">
                <a:solidFill>
                  <a:srgbClr val="0000FF"/>
                </a:solidFill>
                <a:latin typeface="Times New Roman" panose="02020603050405020304" pitchFamily="18" charset="0"/>
                <a:cs typeface="Times New Roman" panose="02020603050405020304" pitchFamily="18" charset="0"/>
              </a:rPr>
              <a:t>University) </a:t>
            </a:r>
          </a:p>
          <a:p>
            <a:pPr>
              <a:lnSpc>
                <a:spcPct val="200000"/>
              </a:lnSpc>
              <a:spcBef>
                <a:spcPct val="0"/>
              </a:spcBef>
            </a:pPr>
            <a:r>
              <a:rPr lang="en-US" altLang="zh-CN" b="1" dirty="0" smtClean="0">
                <a:solidFill>
                  <a:srgbClr val="FF00FF"/>
                </a:solidFill>
                <a:latin typeface="Times New Roman" panose="02020603050405020304" pitchFamily="18" charset="0"/>
                <a:cs typeface="Times New Roman" panose="02020603050405020304" pitchFamily="18" charset="0"/>
              </a:rPr>
              <a:t> Yi Zhang</a:t>
            </a:r>
            <a:r>
              <a:rPr lang="en-US" altLang="zh-CN" b="1" dirty="0">
                <a:solidFill>
                  <a:srgbClr val="FF00FF"/>
                </a:solidFill>
                <a:latin typeface="Times New Roman" panose="02020603050405020304" pitchFamily="18" charset="0"/>
                <a:cs typeface="Times New Roman" panose="02020603050405020304" pitchFamily="18" charset="0"/>
              </a:rPr>
              <a:t>, </a:t>
            </a:r>
            <a:r>
              <a:rPr lang="en-US" altLang="zh-CN" b="1" dirty="0" smtClean="0">
                <a:solidFill>
                  <a:srgbClr val="FF00FF"/>
                </a:solidFill>
                <a:latin typeface="Times New Roman" panose="02020603050405020304" pitchFamily="18" charset="0"/>
                <a:cs typeface="Times New Roman" panose="02020603050405020304" pitchFamily="18" charset="0"/>
              </a:rPr>
              <a:t>Cheng Liu</a:t>
            </a:r>
            <a:r>
              <a:rPr lang="en-US" altLang="zh-CN" b="1" dirty="0">
                <a:solidFill>
                  <a:srgbClr val="FF00FF"/>
                </a:solidFill>
                <a:latin typeface="Times New Roman" panose="02020603050405020304" pitchFamily="18" charset="0"/>
                <a:cs typeface="Times New Roman" panose="02020603050405020304" pitchFamily="18" charset="0"/>
              </a:rPr>
              <a:t>, </a:t>
            </a:r>
            <a:r>
              <a:rPr lang="en-US" altLang="zh-CN" b="1" dirty="0" err="1" smtClean="0">
                <a:solidFill>
                  <a:srgbClr val="FF00FF"/>
                </a:solidFill>
                <a:latin typeface="Times New Roman" panose="02020603050405020304" pitchFamily="18" charset="0"/>
                <a:cs typeface="Times New Roman" panose="02020603050405020304" pitchFamily="18" charset="0"/>
              </a:rPr>
              <a:t>Hui</a:t>
            </a:r>
            <a:r>
              <a:rPr lang="en-US" altLang="zh-CN" b="1" dirty="0" smtClean="0">
                <a:solidFill>
                  <a:srgbClr val="FF00FF"/>
                </a:solidFill>
                <a:latin typeface="Times New Roman" panose="02020603050405020304" pitchFamily="18" charset="0"/>
                <a:cs typeface="Times New Roman" panose="02020603050405020304" pitchFamily="18" charset="0"/>
              </a:rPr>
              <a:t> </a:t>
            </a:r>
            <a:r>
              <a:rPr lang="en-US" altLang="zh-CN" b="1" dirty="0" err="1" smtClean="0">
                <a:solidFill>
                  <a:srgbClr val="FF00FF"/>
                </a:solidFill>
                <a:latin typeface="Times New Roman" panose="02020603050405020304" pitchFamily="18" charset="0"/>
                <a:cs typeface="Times New Roman" panose="02020603050405020304" pitchFamily="18" charset="0"/>
              </a:rPr>
              <a:t>Cai</a:t>
            </a:r>
            <a:r>
              <a:rPr lang="en-US" altLang="zh-CN" b="1" dirty="0">
                <a:solidFill>
                  <a:srgbClr val="FF00FF"/>
                </a:solidFill>
                <a:latin typeface="Times New Roman" panose="02020603050405020304" pitchFamily="18" charset="0"/>
                <a:cs typeface="Times New Roman" panose="02020603050405020304" pitchFamily="18" charset="0"/>
              </a:rPr>
              <a:t>, </a:t>
            </a:r>
            <a:r>
              <a:rPr lang="en-US" altLang="zh-CN" b="1" dirty="0" smtClean="0">
                <a:solidFill>
                  <a:srgbClr val="FF00FF"/>
                </a:solidFill>
                <a:latin typeface="Times New Roman" panose="02020603050405020304" pitchFamily="18" charset="0"/>
                <a:cs typeface="Times New Roman" panose="02020603050405020304" pitchFamily="18" charset="0"/>
              </a:rPr>
              <a:t>Zhen Wang, </a:t>
            </a:r>
            <a:r>
              <a:rPr lang="en-US" altLang="zh-CN" b="1" dirty="0" err="1" smtClean="0">
                <a:solidFill>
                  <a:srgbClr val="FF00FF"/>
                </a:solidFill>
                <a:latin typeface="Times New Roman" panose="02020603050405020304" pitchFamily="18" charset="0"/>
                <a:cs typeface="Times New Roman" panose="02020603050405020304" pitchFamily="18" charset="0"/>
              </a:rPr>
              <a:t>Hongbo</a:t>
            </a:r>
            <a:r>
              <a:rPr lang="en-US" altLang="zh-CN" b="1" dirty="0" smtClean="0">
                <a:solidFill>
                  <a:srgbClr val="FF00FF"/>
                </a:solidFill>
                <a:latin typeface="Times New Roman" panose="02020603050405020304" pitchFamily="18" charset="0"/>
                <a:cs typeface="Times New Roman" panose="02020603050405020304" pitchFamily="18" charset="0"/>
              </a:rPr>
              <a:t> Hu, … </a:t>
            </a:r>
            <a:r>
              <a:rPr lang="en-US" altLang="zh-CN" b="1" dirty="0">
                <a:solidFill>
                  <a:srgbClr val="FF00FF"/>
                </a:solidFill>
                <a:latin typeface="Times New Roman" panose="02020603050405020304" pitchFamily="18" charset="0"/>
                <a:cs typeface="Times New Roman" panose="02020603050405020304" pitchFamily="18" charset="0"/>
              </a:rPr>
              <a:t>(</a:t>
            </a:r>
            <a:r>
              <a:rPr lang="en-US" altLang="zh-CN" b="1" dirty="0" smtClean="0">
                <a:solidFill>
                  <a:srgbClr val="FF00FF"/>
                </a:solidFill>
                <a:latin typeface="Times New Roman" panose="02020603050405020304" pitchFamily="18" charset="0"/>
                <a:cs typeface="Times New Roman" panose="02020603050405020304" pitchFamily="18" charset="0"/>
              </a:rPr>
              <a:t>IHEP) </a:t>
            </a:r>
            <a:endParaRPr lang="zh-CN" altLang="en-US" b="1" dirty="0">
              <a:solidFill>
                <a:srgbClr val="FF00FF"/>
              </a:solidFill>
              <a:latin typeface="Times New Roman" panose="02020603050405020304" pitchFamily="18" charset="0"/>
              <a:cs typeface="Times New Roman" panose="02020603050405020304" pitchFamily="18" charset="0"/>
            </a:endParaRPr>
          </a:p>
        </p:txBody>
      </p:sp>
      <p:sp>
        <p:nvSpPr>
          <p:cNvPr id="4" name="副标题 2"/>
          <p:cNvSpPr txBox="1">
            <a:spLocks/>
          </p:cNvSpPr>
          <p:nvPr/>
        </p:nvSpPr>
        <p:spPr>
          <a:xfrm>
            <a:off x="950218" y="6419758"/>
            <a:ext cx="6858000" cy="436306"/>
          </a:xfrm>
          <a:prstGeom prst="rect">
            <a:avLst/>
          </a:prstGeom>
        </p:spPr>
        <p:txBody>
          <a:bodyPr vert="horz" lIns="68580" tIns="34290" rIns="68580" bIns="3429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rgbClr val="0000FF"/>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FF00FF"/>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accent6">
                    <a:lumMod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0000FF"/>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000FF"/>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ct val="0"/>
              </a:spcBef>
            </a:pPr>
            <a:r>
              <a:rPr lang="en-US" altLang="zh-CN" sz="1800" b="1" dirty="0" smtClean="0">
                <a:solidFill>
                  <a:schemeClr val="tx1"/>
                </a:solidFill>
              </a:rPr>
              <a:t>BEIJING, CHINA, 2017/08/19</a:t>
            </a:r>
            <a:endParaRPr lang="zh-CN" altLang="en-US" sz="1800" b="1" dirty="0">
              <a:solidFill>
                <a:schemeClr val="tx1"/>
              </a:solidFill>
            </a:endParaRPr>
          </a:p>
        </p:txBody>
      </p:sp>
      <p:pic>
        <p:nvPicPr>
          <p:cNvPr id="6" name="图片 5"/>
          <p:cNvPicPr>
            <a:picLocks noChangeAspect="1"/>
          </p:cNvPicPr>
          <p:nvPr/>
        </p:nvPicPr>
        <p:blipFill>
          <a:blip r:embed="rId3"/>
          <a:stretch>
            <a:fillRect/>
          </a:stretch>
        </p:blipFill>
        <p:spPr>
          <a:xfrm>
            <a:off x="1619605" y="17240"/>
            <a:ext cx="5676190" cy="780952"/>
          </a:xfrm>
          <a:prstGeom prst="rect">
            <a:avLst/>
          </a:prstGeom>
        </p:spPr>
      </p:pic>
    </p:spTree>
    <p:extLst>
      <p:ext uri="{BB962C8B-B14F-4D97-AF65-F5344CB8AC3E}">
        <p14:creationId xmlns:p14="http://schemas.microsoft.com/office/powerpoint/2010/main" val="14482904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示 4"/>
          <p:cNvGraphicFramePr/>
          <p:nvPr>
            <p:extLst>
              <p:ext uri="{D42A27DB-BD31-4B8C-83A1-F6EECF244321}">
                <p14:modId xmlns:p14="http://schemas.microsoft.com/office/powerpoint/2010/main" val="1451505178"/>
              </p:ext>
            </p:extLst>
          </p:nvPr>
        </p:nvGraphicFramePr>
        <p:xfrm>
          <a:off x="103471" y="1275507"/>
          <a:ext cx="9040529" cy="45849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32396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042" y="5184314"/>
            <a:ext cx="1485901" cy="1450610"/>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15301" r="14493"/>
          <a:stretch/>
        </p:blipFill>
        <p:spPr>
          <a:xfrm>
            <a:off x="3421897" y="5191046"/>
            <a:ext cx="1573306" cy="1443878"/>
          </a:xfrm>
          <a:prstGeom prst="rect">
            <a:avLst/>
          </a:prstGeom>
        </p:spPr>
      </p:pic>
      <p:pic>
        <p:nvPicPr>
          <p:cNvPr id="8" name="图片 7"/>
          <p:cNvPicPr>
            <a:picLocks noChangeAspect="1"/>
          </p:cNvPicPr>
          <p:nvPr/>
        </p:nvPicPr>
        <p:blipFill rotWithShape="1">
          <a:blip r:embed="rId5">
            <a:extLst>
              <a:ext uri="{28A0092B-C50C-407E-A947-70E740481C1C}">
                <a14:useLocalDpi xmlns:a14="http://schemas.microsoft.com/office/drawing/2010/main" val="0"/>
              </a:ext>
            </a:extLst>
          </a:blip>
          <a:srcRect l="10294" r="5338"/>
          <a:stretch/>
        </p:blipFill>
        <p:spPr>
          <a:xfrm>
            <a:off x="5930158" y="5191046"/>
            <a:ext cx="1623733" cy="1445807"/>
          </a:xfrm>
          <a:prstGeom prst="rect">
            <a:avLst/>
          </a:prstGeom>
        </p:spPr>
      </p:pic>
      <p:sp>
        <p:nvSpPr>
          <p:cNvPr id="9" name="TextBox 2"/>
          <p:cNvSpPr txBox="1"/>
          <p:nvPr/>
        </p:nvSpPr>
        <p:spPr>
          <a:xfrm>
            <a:off x="-100740" y="297244"/>
            <a:ext cx="924474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0"/>
              </a:spcBef>
              <a:buFontTx/>
              <a:buNone/>
              <a:defRPr sz="3200" b="1">
                <a:solidFill>
                  <a:srgbClr val="0000CC"/>
                </a:solidFill>
                <a:latin typeface="Times New Roman" pitchFamily="18" charset="0"/>
                <a:ea typeface="宋体" pitchFamily="2" charset="-122"/>
                <a:cs typeface="Times New Roman" pitchFamily="18" charset="0"/>
              </a:defRPr>
            </a:lvl1pPr>
            <a:lvl2pPr marL="742950" indent="-285750" eaLnBrk="0" hangingPunct="0">
              <a:spcBef>
                <a:spcPct val="20000"/>
              </a:spcBef>
              <a:buChar char="–"/>
              <a:defRPr sz="2800">
                <a:latin typeface="Arial" pitchFamily="34" charset="0"/>
                <a:ea typeface="宋体" pitchFamily="2" charset="-122"/>
              </a:defRPr>
            </a:lvl2pPr>
            <a:lvl3pPr marL="1143000" indent="-228600" eaLnBrk="0" hangingPunct="0">
              <a:spcBef>
                <a:spcPct val="20000"/>
              </a:spcBef>
              <a:buChar char="•"/>
              <a:defRPr sz="2400">
                <a:latin typeface="Arial" pitchFamily="34" charset="0"/>
                <a:ea typeface="宋体" pitchFamily="2" charset="-122"/>
              </a:defRPr>
            </a:lvl3pPr>
            <a:lvl4pPr marL="1600200" indent="-228600" eaLnBrk="0" hangingPunct="0">
              <a:spcBef>
                <a:spcPct val="20000"/>
              </a:spcBef>
              <a:buChar char="–"/>
              <a:defRPr sz="2000">
                <a:latin typeface="Arial" pitchFamily="34" charset="0"/>
                <a:ea typeface="宋体" pitchFamily="2" charset="-122"/>
              </a:defRPr>
            </a:lvl4pPr>
            <a:lvl5pPr marL="2057400" indent="-228600" eaLnBrk="0" hangingPunct="0">
              <a:spcBef>
                <a:spcPct val="20000"/>
              </a:spcBef>
              <a:buChar char="»"/>
              <a:defRPr sz="2000">
                <a:latin typeface="Arial" pitchFamily="34" charset="0"/>
                <a:ea typeface="宋体" pitchFamily="2" charset="-122"/>
              </a:defRPr>
            </a:lvl5pPr>
            <a:lvl6pPr marL="2514600" indent="-228600" eaLnBrk="0" fontAlgn="base" hangingPunct="0">
              <a:spcBef>
                <a:spcPct val="20000"/>
              </a:spcBef>
              <a:spcAft>
                <a:spcPct val="0"/>
              </a:spcAft>
              <a:buChar char="»"/>
              <a:defRPr sz="2000">
                <a:latin typeface="Arial" pitchFamily="34" charset="0"/>
                <a:ea typeface="宋体" pitchFamily="2" charset="-122"/>
              </a:defRPr>
            </a:lvl6pPr>
            <a:lvl7pPr marL="2971800" indent="-228600" eaLnBrk="0" fontAlgn="base" hangingPunct="0">
              <a:spcBef>
                <a:spcPct val="20000"/>
              </a:spcBef>
              <a:spcAft>
                <a:spcPct val="0"/>
              </a:spcAft>
              <a:buChar char="»"/>
              <a:defRPr sz="2000">
                <a:latin typeface="Arial" pitchFamily="34" charset="0"/>
                <a:ea typeface="宋体" pitchFamily="2" charset="-122"/>
              </a:defRPr>
            </a:lvl7pPr>
            <a:lvl8pPr marL="3429000" indent="-228600" eaLnBrk="0" fontAlgn="base" hangingPunct="0">
              <a:spcBef>
                <a:spcPct val="20000"/>
              </a:spcBef>
              <a:spcAft>
                <a:spcPct val="0"/>
              </a:spcAft>
              <a:buChar char="»"/>
              <a:defRPr sz="2000">
                <a:latin typeface="Arial" pitchFamily="34" charset="0"/>
                <a:ea typeface="宋体" pitchFamily="2" charset="-122"/>
              </a:defRPr>
            </a:lvl8pPr>
            <a:lvl9pPr marL="3886200" indent="-228600" eaLnBrk="0" fontAlgn="base" hangingPunct="0">
              <a:spcBef>
                <a:spcPct val="20000"/>
              </a:spcBef>
              <a:spcAft>
                <a:spcPct val="0"/>
              </a:spcAft>
              <a:buChar char="»"/>
              <a:defRPr sz="2000">
                <a:latin typeface="Arial" pitchFamily="34" charset="0"/>
                <a:ea typeface="宋体" pitchFamily="2" charset="-122"/>
              </a:defRPr>
            </a:lvl9pPr>
          </a:lstStyle>
          <a:p>
            <a:pPr>
              <a:lnSpc>
                <a:spcPct val="150000"/>
              </a:lnSpc>
            </a:pPr>
            <a:r>
              <a:rPr lang="en-US" altLang="zh-CN" sz="3600" dirty="0" smtClean="0">
                <a:solidFill>
                  <a:srgbClr val="0000FF"/>
                </a:solidFill>
              </a:rPr>
              <a:t>Motivation</a:t>
            </a:r>
          </a:p>
          <a:p>
            <a:pPr lvl="0">
              <a:lnSpc>
                <a:spcPct val="150000"/>
              </a:lnSpc>
            </a:pPr>
            <a:r>
              <a:rPr lang="en-US" altLang="zh-CN" sz="2800" dirty="0" smtClean="0">
                <a:solidFill>
                  <a:schemeClr val="tx1"/>
                </a:solidFill>
              </a:rPr>
              <a:t>A </a:t>
            </a:r>
            <a:r>
              <a:rPr lang="en-US" altLang="zh-CN" sz="2800" dirty="0" smtClean="0">
                <a:solidFill>
                  <a:srgbClr val="0000FF"/>
                </a:solidFill>
              </a:rPr>
              <a:t>wide field of view </a:t>
            </a:r>
            <a:r>
              <a:rPr lang="en-US" altLang="zh-CN" sz="2800" dirty="0">
                <a:solidFill>
                  <a:schemeClr val="tx1"/>
                </a:solidFill>
              </a:rPr>
              <a:t>and </a:t>
            </a:r>
            <a:r>
              <a:rPr lang="en-US" altLang="zh-CN" sz="2800" dirty="0">
                <a:solidFill>
                  <a:srgbClr val="0000FF"/>
                </a:solidFill>
              </a:rPr>
              <a:t>large dimensional </a:t>
            </a:r>
            <a:r>
              <a:rPr lang="en-US" altLang="zh-CN" sz="2800" dirty="0" smtClean="0">
                <a:solidFill>
                  <a:schemeClr val="tx1"/>
                </a:solidFill>
              </a:rPr>
              <a:t>Atmospheric Cherenkov Telescope array at </a:t>
            </a:r>
            <a:r>
              <a:rPr lang="en-US" altLang="zh-CN" sz="2800" dirty="0" smtClean="0">
                <a:solidFill>
                  <a:srgbClr val="0000FF"/>
                </a:solidFill>
              </a:rPr>
              <a:t>high altitude site </a:t>
            </a:r>
            <a:r>
              <a:rPr lang="en-US" altLang="zh-CN" sz="2800" dirty="0" smtClean="0">
                <a:solidFill>
                  <a:schemeClr val="tx1"/>
                </a:solidFill>
              </a:rPr>
              <a:t>for </a:t>
            </a:r>
            <a:r>
              <a:rPr lang="en-US" altLang="zh-CN" sz="2800" dirty="0">
                <a:solidFill>
                  <a:srgbClr val="FF0000"/>
                </a:solidFill>
              </a:rPr>
              <a:t>o</a:t>
            </a:r>
            <a:r>
              <a:rPr lang="en-US" altLang="zh-CN" sz="2800" dirty="0" smtClean="0">
                <a:solidFill>
                  <a:srgbClr val="FF0000"/>
                </a:solidFill>
              </a:rPr>
              <a:t>bservation </a:t>
            </a:r>
            <a:r>
              <a:rPr lang="en-US" altLang="zh-CN" sz="2800" dirty="0">
                <a:solidFill>
                  <a:srgbClr val="FF0000"/>
                </a:solidFill>
              </a:rPr>
              <a:t>of </a:t>
            </a:r>
            <a:r>
              <a:rPr lang="en-US" altLang="zh-CN" sz="2800" i="1" dirty="0">
                <a:solidFill>
                  <a:srgbClr val="FF0000"/>
                </a:solidFill>
              </a:rPr>
              <a:t>sporadic</a:t>
            </a:r>
            <a:r>
              <a:rPr lang="en-US" altLang="zh-CN" sz="2800" dirty="0">
                <a:solidFill>
                  <a:srgbClr val="FF0000"/>
                </a:solidFill>
              </a:rPr>
              <a:t> </a:t>
            </a:r>
            <a:r>
              <a:rPr lang="el-GR" altLang="zh-CN" sz="2800" dirty="0" smtClean="0">
                <a:solidFill>
                  <a:srgbClr val="FF0000"/>
                </a:solidFill>
              </a:rPr>
              <a:t>γ</a:t>
            </a:r>
            <a:r>
              <a:rPr lang="en-US" altLang="zh-CN" sz="2800" dirty="0" smtClean="0">
                <a:solidFill>
                  <a:srgbClr val="FF0000"/>
                </a:solidFill>
              </a:rPr>
              <a:t>-ray </a:t>
            </a:r>
            <a:r>
              <a:rPr lang="en-US" altLang="zh-CN" sz="2800" dirty="0">
                <a:solidFill>
                  <a:srgbClr val="FF0000"/>
                </a:solidFill>
              </a:rPr>
              <a:t>sources, </a:t>
            </a:r>
            <a:r>
              <a:rPr lang="en-US" altLang="zh-CN" sz="2800" dirty="0" err="1">
                <a:solidFill>
                  <a:srgbClr val="FF0000"/>
                </a:solidFill>
              </a:rPr>
              <a:t>i.e</a:t>
            </a:r>
            <a:r>
              <a:rPr lang="en-US" altLang="zh-CN" sz="2800" dirty="0">
                <a:solidFill>
                  <a:srgbClr val="FF0000"/>
                </a:solidFill>
              </a:rPr>
              <a:t>, VHE emission of GRBs, </a:t>
            </a:r>
            <a:r>
              <a:rPr lang="en-US" altLang="zh-CN" sz="2800" dirty="0" smtClean="0">
                <a:solidFill>
                  <a:schemeClr val="tx1"/>
                </a:solidFill>
              </a:rPr>
              <a:t>possible </a:t>
            </a:r>
            <a:r>
              <a:rPr lang="en-US" altLang="zh-CN" sz="2800" dirty="0">
                <a:solidFill>
                  <a:schemeClr val="tx1"/>
                </a:solidFill>
              </a:rPr>
              <a:t>VHE electromagnetic counterparts of</a:t>
            </a:r>
            <a:endParaRPr lang="zh-CN" altLang="zh-CN" sz="2800" dirty="0">
              <a:solidFill>
                <a:schemeClr val="tx1"/>
              </a:solidFill>
            </a:endParaRPr>
          </a:p>
          <a:p>
            <a:pPr>
              <a:lnSpc>
                <a:spcPct val="150000"/>
              </a:lnSpc>
            </a:pPr>
            <a:r>
              <a:rPr lang="en-US" altLang="zh-CN" sz="2800" dirty="0">
                <a:solidFill>
                  <a:schemeClr val="tx1"/>
                </a:solidFill>
              </a:rPr>
              <a:t>Gravitational Waves, VHE emission of </a:t>
            </a:r>
            <a:r>
              <a:rPr lang="en-US" altLang="zh-CN" sz="2800" dirty="0" smtClean="0">
                <a:solidFill>
                  <a:schemeClr val="tx1"/>
                </a:solidFill>
              </a:rPr>
              <a:t>AGNs.</a:t>
            </a:r>
            <a:endParaRPr lang="zh-CN" altLang="en-US" sz="2800" dirty="0">
              <a:solidFill>
                <a:schemeClr val="tx1"/>
              </a:solidFill>
            </a:endParaRPr>
          </a:p>
        </p:txBody>
      </p:sp>
    </p:spTree>
    <p:extLst>
      <p:ext uri="{BB962C8B-B14F-4D97-AF65-F5344CB8AC3E}">
        <p14:creationId xmlns:p14="http://schemas.microsoft.com/office/powerpoint/2010/main" val="39802066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0" y="65251"/>
            <a:ext cx="9144000" cy="457200"/>
          </a:xfrm>
          <a:prstGeom prst="rect">
            <a:avLst/>
          </a:prstGeom>
        </p:spPr>
        <p:txBody>
          <a:bodyPr/>
          <a:lstStyle>
            <a:defPPr>
              <a:defRPr lang="zh-CN"/>
            </a:defPPr>
            <a:lvl1pPr algn="ctr" eaLnBrk="0" fontAlgn="base" hangingPunct="0">
              <a:spcBef>
                <a:spcPct val="0"/>
              </a:spcBef>
              <a:spcAft>
                <a:spcPct val="0"/>
              </a:spcAft>
              <a:defRPr sz="3200" b="1">
                <a:solidFill>
                  <a:srgbClr val="0000FF"/>
                </a:solidFill>
                <a:latin typeface="Times New Roman" panose="02020603050405020304" pitchFamily="18" charset="0"/>
                <a:ea typeface="+mj-ea"/>
                <a:cs typeface="Times New Roman" panose="02020603050405020304" pitchFamily="18" charset="0"/>
              </a:defRPr>
            </a:lvl1pPr>
            <a:lvl2pPr algn="ctr" eaLnBrk="0" fontAlgn="base" hangingPunct="0">
              <a:spcBef>
                <a:spcPct val="0"/>
              </a:spcBef>
              <a:spcAft>
                <a:spcPct val="0"/>
              </a:spcAft>
              <a:defRPr sz="4400">
                <a:solidFill>
                  <a:schemeClr val="tx2"/>
                </a:solidFill>
                <a:latin typeface="Arial" charset="0"/>
                <a:ea typeface="宋体" pitchFamily="2" charset="-122"/>
              </a:defRPr>
            </a:lvl2pPr>
            <a:lvl3pPr algn="ctr" eaLnBrk="0" fontAlgn="base" hangingPunct="0">
              <a:spcBef>
                <a:spcPct val="0"/>
              </a:spcBef>
              <a:spcAft>
                <a:spcPct val="0"/>
              </a:spcAft>
              <a:defRPr sz="4400">
                <a:solidFill>
                  <a:schemeClr val="tx2"/>
                </a:solidFill>
                <a:latin typeface="Arial" charset="0"/>
                <a:ea typeface="宋体" pitchFamily="2" charset="-122"/>
              </a:defRPr>
            </a:lvl3pPr>
            <a:lvl4pPr algn="ctr" eaLnBrk="0" fontAlgn="base" hangingPunct="0">
              <a:spcBef>
                <a:spcPct val="0"/>
              </a:spcBef>
              <a:spcAft>
                <a:spcPct val="0"/>
              </a:spcAft>
              <a:defRPr sz="4400">
                <a:solidFill>
                  <a:schemeClr val="tx2"/>
                </a:solidFill>
                <a:latin typeface="Arial" charset="0"/>
                <a:ea typeface="宋体" pitchFamily="2" charset="-122"/>
              </a:defRPr>
            </a:lvl4pPr>
            <a:lvl5pPr algn="ctr" eaLnBrk="0" fontAlgn="base" hangingPunct="0">
              <a:spcBef>
                <a:spcPct val="0"/>
              </a:spcBef>
              <a:spcAft>
                <a:spcPct val="0"/>
              </a:spcAft>
              <a:defRPr sz="4400">
                <a:solidFill>
                  <a:schemeClr val="tx2"/>
                </a:solidFill>
                <a:latin typeface="Arial" charset="0"/>
                <a:ea typeface="宋体" pitchFamily="2" charset="-122"/>
              </a:defRPr>
            </a:lvl5pPr>
            <a:lvl6pPr marL="457200" algn="ctr" fontAlgn="base">
              <a:spcBef>
                <a:spcPct val="0"/>
              </a:spcBef>
              <a:spcAft>
                <a:spcPct val="0"/>
              </a:spcAft>
              <a:defRPr sz="4400">
                <a:solidFill>
                  <a:schemeClr val="tx2"/>
                </a:solidFill>
                <a:latin typeface="Arial" charset="0"/>
                <a:ea typeface="宋体" pitchFamily="2" charset="-122"/>
              </a:defRPr>
            </a:lvl6pPr>
            <a:lvl7pPr marL="914400" algn="ctr" fontAlgn="base">
              <a:spcBef>
                <a:spcPct val="0"/>
              </a:spcBef>
              <a:spcAft>
                <a:spcPct val="0"/>
              </a:spcAft>
              <a:defRPr sz="4400">
                <a:solidFill>
                  <a:schemeClr val="tx2"/>
                </a:solidFill>
                <a:latin typeface="Arial" charset="0"/>
                <a:ea typeface="宋体" pitchFamily="2" charset="-122"/>
              </a:defRPr>
            </a:lvl7pPr>
            <a:lvl8pPr marL="1371600" algn="ctr" fontAlgn="base">
              <a:spcBef>
                <a:spcPct val="0"/>
              </a:spcBef>
              <a:spcAft>
                <a:spcPct val="0"/>
              </a:spcAft>
              <a:defRPr sz="4400">
                <a:solidFill>
                  <a:schemeClr val="tx2"/>
                </a:solidFill>
                <a:latin typeface="Arial" charset="0"/>
                <a:ea typeface="宋体" pitchFamily="2" charset="-122"/>
              </a:defRPr>
            </a:lvl8pPr>
            <a:lvl9pPr marL="1828800" algn="ctr" fontAlgn="base">
              <a:spcBef>
                <a:spcPct val="0"/>
              </a:spcBef>
              <a:spcAft>
                <a:spcPct val="0"/>
              </a:spcAft>
              <a:defRPr sz="4400">
                <a:solidFill>
                  <a:schemeClr val="tx2"/>
                </a:solidFill>
                <a:latin typeface="Arial" charset="0"/>
                <a:ea typeface="宋体" pitchFamily="2" charset="-122"/>
              </a:defRPr>
            </a:lvl9pPr>
          </a:lstStyle>
          <a:p>
            <a:r>
              <a:rPr lang="en-US" altLang="zh-CN" sz="2800" dirty="0"/>
              <a:t>Why Study GRBs at Very High </a:t>
            </a:r>
            <a:r>
              <a:rPr lang="en-US" altLang="zh-CN" sz="2800" dirty="0" smtClean="0"/>
              <a:t>Energy  </a:t>
            </a:r>
            <a:r>
              <a:rPr lang="en-US" altLang="zh-CN" sz="2800" dirty="0"/>
              <a:t>(</a:t>
            </a:r>
            <a:r>
              <a:rPr lang="en-US" altLang="zh-CN" sz="2800" dirty="0" err="1"/>
              <a:t>GeV-subTeV</a:t>
            </a:r>
            <a:r>
              <a:rPr lang="en-US" altLang="zh-CN" sz="2800" dirty="0" smtClean="0"/>
              <a:t>) ?</a:t>
            </a:r>
            <a:endParaRPr lang="en-US" altLang="zh-CN" sz="2800" dirty="0"/>
          </a:p>
        </p:txBody>
      </p:sp>
      <p:sp>
        <p:nvSpPr>
          <p:cNvPr id="4" name="Rectangle 3"/>
          <p:cNvSpPr txBox="1">
            <a:spLocks noChangeArrowheads="1"/>
          </p:cNvSpPr>
          <p:nvPr/>
        </p:nvSpPr>
        <p:spPr>
          <a:xfrm>
            <a:off x="91440" y="3845560"/>
            <a:ext cx="8763000" cy="301244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lnSpc>
                <a:spcPct val="120000"/>
              </a:lnSpc>
              <a:buClr>
                <a:srgbClr val="FF0000"/>
              </a:buClr>
              <a:buFont typeface="Wingdings" pitchFamily="2" charset="2"/>
              <a:buChar char="Ø"/>
            </a:pPr>
            <a:r>
              <a:rPr lang="en-US" altLang="zh-CN" sz="1800" b="1" dirty="0" smtClean="0">
                <a:latin typeface="Times New Roman" panose="02020603050405020304" pitchFamily="18" charset="0"/>
                <a:cs typeface="Times New Roman" panose="02020603050405020304" pitchFamily="18" charset="0"/>
              </a:rPr>
              <a:t>Acceleration mechanisms , energetics, and therefore constrain the progenitors and jet feeding mechanism</a:t>
            </a:r>
          </a:p>
          <a:p>
            <a:pPr>
              <a:lnSpc>
                <a:spcPct val="120000"/>
              </a:lnSpc>
              <a:buClr>
                <a:srgbClr val="FF0000"/>
              </a:buClr>
              <a:buFont typeface="Wingdings" pitchFamily="2" charset="2"/>
              <a:buChar char="Ø"/>
            </a:pPr>
            <a:r>
              <a:rPr lang="en-US" altLang="zh-CN" sz="1800" b="1" dirty="0" smtClean="0">
                <a:latin typeface="Times New Roman" panose="02020603050405020304" pitchFamily="18" charset="0"/>
                <a:cs typeface="Times New Roman" panose="02020603050405020304" pitchFamily="18" charset="0"/>
              </a:rPr>
              <a:t>Understanding progenitor then leads to an understanding of cosmology &amp; stellar evolution required to support progenitor population</a:t>
            </a:r>
          </a:p>
          <a:p>
            <a:pPr>
              <a:lnSpc>
                <a:spcPct val="120000"/>
              </a:lnSpc>
              <a:buClr>
                <a:srgbClr val="FF0000"/>
              </a:buClr>
              <a:buFont typeface="Wingdings" pitchFamily="2" charset="2"/>
              <a:buChar char="Ø"/>
            </a:pPr>
            <a:r>
              <a:rPr kumimoji="1" lang="en-US" altLang="zh-CN" sz="1800" b="1" dirty="0" smtClean="0">
                <a:latin typeface="Times New Roman" panose="02020603050405020304" pitchFamily="18" charset="0"/>
                <a:cs typeface="Times New Roman" panose="02020603050405020304" pitchFamily="18" charset="0"/>
              </a:rPr>
              <a:t>Extragalactic background light induced absorption (EBL absorption) of high energy photons</a:t>
            </a:r>
            <a:endParaRPr lang="en-US" altLang="zh-CN" sz="1800" b="1" dirty="0" smtClean="0">
              <a:latin typeface="Times New Roman" panose="02020603050405020304" pitchFamily="18" charset="0"/>
              <a:cs typeface="Times New Roman" panose="02020603050405020304" pitchFamily="18" charset="0"/>
            </a:endParaRPr>
          </a:p>
          <a:p>
            <a:pPr>
              <a:lnSpc>
                <a:spcPct val="120000"/>
              </a:lnSpc>
              <a:buClr>
                <a:srgbClr val="FF0000"/>
              </a:buClr>
              <a:buFont typeface="Wingdings" pitchFamily="2" charset="2"/>
              <a:buChar char="Ø"/>
            </a:pPr>
            <a:r>
              <a:rPr lang="en-US" altLang="zh-CN" sz="1800" b="1" dirty="0" smtClean="0">
                <a:latin typeface="Times New Roman" panose="02020603050405020304" pitchFamily="18" charset="0"/>
                <a:cs typeface="Times New Roman" panose="02020603050405020304" pitchFamily="18" charset="0"/>
              </a:rPr>
              <a:t>Limits on Lorentz Invariance Violation</a:t>
            </a:r>
          </a:p>
          <a:p>
            <a:pPr>
              <a:lnSpc>
                <a:spcPct val="120000"/>
              </a:lnSpc>
              <a:buClr>
                <a:srgbClr val="FF0000"/>
              </a:buClr>
              <a:buFont typeface="Wingdings" pitchFamily="2" charset="2"/>
              <a:buChar char="Ø"/>
            </a:pPr>
            <a:r>
              <a:rPr lang="en-US" altLang="zh-CN" sz="1800" b="1" dirty="0">
                <a:latin typeface="Times New Roman" panose="02020603050405020304" pitchFamily="18" charset="0"/>
                <a:cs typeface="Times New Roman" panose="02020603050405020304" pitchFamily="18" charset="0"/>
              </a:rPr>
              <a:t>Potential ultra high energy cosmic ray </a:t>
            </a:r>
            <a:r>
              <a:rPr lang="en-US" altLang="zh-CN" sz="1800" b="1" dirty="0" smtClean="0">
                <a:latin typeface="Times New Roman" panose="02020603050405020304" pitchFamily="18" charset="0"/>
                <a:cs typeface="Times New Roman" panose="02020603050405020304" pitchFamily="18" charset="0"/>
              </a:rPr>
              <a:t>sources</a:t>
            </a:r>
          </a:p>
          <a:p>
            <a:pPr>
              <a:lnSpc>
                <a:spcPct val="120000"/>
              </a:lnSpc>
              <a:buClr>
                <a:srgbClr val="FF0000"/>
              </a:buClr>
              <a:buFont typeface="Wingdings" pitchFamily="2" charset="2"/>
              <a:buChar char="Ø"/>
            </a:pPr>
            <a:endParaRPr lang="en-US" altLang="zh-CN" sz="1400" b="1" dirty="0" smtClean="0">
              <a:latin typeface="Times New Roman" panose="02020603050405020304" pitchFamily="18" charset="0"/>
              <a:cs typeface="Times New Roman" panose="02020603050405020304" pitchFamily="18" charset="0"/>
            </a:endParaRPr>
          </a:p>
          <a:p>
            <a:pPr>
              <a:lnSpc>
                <a:spcPct val="120000"/>
              </a:lnSpc>
              <a:buClr>
                <a:srgbClr val="FF0000"/>
              </a:buClr>
              <a:buFont typeface="Wingdings" pitchFamily="2" charset="2"/>
              <a:buChar char="Ø"/>
            </a:pPr>
            <a:endParaRPr lang="en-US" altLang="zh-CN" sz="1400" b="1" dirty="0">
              <a:latin typeface="Times New Roman" panose="02020603050405020304" pitchFamily="18" charset="0"/>
              <a:cs typeface="Times New Roman" panose="02020603050405020304" pitchFamily="18" charset="0"/>
            </a:endParaRPr>
          </a:p>
        </p:txBody>
      </p:sp>
      <p:pic>
        <p:nvPicPr>
          <p:cNvPr id="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0046" y="1053652"/>
            <a:ext cx="4257675" cy="2051050"/>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6" name="矩形 5"/>
          <p:cNvSpPr/>
          <p:nvPr/>
        </p:nvSpPr>
        <p:spPr>
          <a:xfrm>
            <a:off x="391480" y="3296796"/>
            <a:ext cx="7909240" cy="523220"/>
          </a:xfrm>
          <a:prstGeom prst="rect">
            <a:avLst/>
          </a:prstGeom>
        </p:spPr>
        <p:txBody>
          <a:bodyPr wrap="square">
            <a:spAutoFit/>
          </a:bodyPr>
          <a:lstStyle/>
          <a:p>
            <a:pPr algn="ctr"/>
            <a:r>
              <a:rPr lang="en-US" altLang="zh-CN" sz="2800" b="1" dirty="0">
                <a:solidFill>
                  <a:srgbClr val="FF0000"/>
                </a:solidFill>
                <a:latin typeface="Times New Roman" panose="02020603050405020304" pitchFamily="18" charset="0"/>
                <a:cs typeface="Times New Roman" panose="02020603050405020304" pitchFamily="18" charset="0"/>
              </a:rPr>
              <a:t>Gamma-ray bursts:</a:t>
            </a:r>
            <a:r>
              <a:rPr lang="en-US" altLang="zh-CN" b="1" dirty="0">
                <a:solidFill>
                  <a:srgbClr val="FF0000"/>
                </a:solidFill>
                <a:latin typeface="Times New Roman" panose="02020603050405020304" pitchFamily="18" charset="0"/>
                <a:cs typeface="Times New Roman" panose="02020603050405020304" pitchFamily="18" charset="0"/>
              </a:rPr>
              <a:t> </a:t>
            </a:r>
            <a:r>
              <a:rPr lang="en-US" altLang="zh-CN" b="1" dirty="0" smtClean="0">
                <a:solidFill>
                  <a:srgbClr val="FF0000"/>
                </a:solidFill>
                <a:latin typeface="Times New Roman" panose="02020603050405020304" pitchFamily="18" charset="0"/>
                <a:cs typeface="Times New Roman" panose="02020603050405020304" pitchFamily="18" charset="0"/>
              </a:rPr>
              <a:t>the </a:t>
            </a:r>
            <a:r>
              <a:rPr lang="en-US" altLang="zh-CN" b="1" dirty="0">
                <a:solidFill>
                  <a:srgbClr val="FF0000"/>
                </a:solidFill>
                <a:latin typeface="Times New Roman" panose="02020603050405020304" pitchFamily="18" charset="0"/>
                <a:cs typeface="Times New Roman" panose="02020603050405020304" pitchFamily="18" charset="0"/>
              </a:rPr>
              <a:t>most violent explosions in the universe</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8686" y="817091"/>
            <a:ext cx="1847818" cy="25241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03291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extLst>
              <p:ext uri="{D42A27DB-BD31-4B8C-83A1-F6EECF244321}">
                <p14:modId xmlns:p14="http://schemas.microsoft.com/office/powerpoint/2010/main" val="4288984333"/>
              </p:ext>
            </p:extLst>
          </p:nvPr>
        </p:nvGraphicFramePr>
        <p:xfrm>
          <a:off x="116257" y="4649523"/>
          <a:ext cx="4914900" cy="1691381"/>
        </p:xfrm>
        <a:graphic>
          <a:graphicData uri="http://schemas.openxmlformats.org/drawingml/2006/table">
            <a:tbl>
              <a:tblPr/>
              <a:tblGrid>
                <a:gridCol w="1725921"/>
                <a:gridCol w="1237380"/>
                <a:gridCol w="1951599"/>
              </a:tblGrid>
              <a:tr h="249599">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smtClean="0">
                          <a:ln>
                            <a:noFill/>
                          </a:ln>
                          <a:solidFill>
                            <a:srgbClr val="0000FF"/>
                          </a:solidFill>
                          <a:effectLst/>
                          <a:latin typeface="Times New Roman" pitchFamily="18" charset="0"/>
                          <a:ea typeface="宋体" pitchFamily="2" charset="-122"/>
                        </a:rPr>
                        <a:t>GRB Name</a:t>
                      </a:r>
                    </a:p>
                  </a:txBody>
                  <a:tcPr marL="7620" marR="7620" marT="7620"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smtClean="0">
                          <a:ln>
                            <a:noFill/>
                          </a:ln>
                          <a:solidFill>
                            <a:srgbClr val="0000FF"/>
                          </a:solidFill>
                          <a:effectLst/>
                          <a:latin typeface="Times New Roman" pitchFamily="18" charset="0"/>
                          <a:ea typeface="宋体" pitchFamily="2" charset="-122"/>
                        </a:rPr>
                        <a:t>Photon E</a:t>
                      </a:r>
                      <a:r>
                        <a:rPr kumimoji="0" lang="en-US" altLang="zh-CN" sz="1400" b="1" i="0" u="none" strike="noStrike" cap="none" normalizeH="0" baseline="-25000" smtClean="0">
                          <a:ln>
                            <a:noFill/>
                          </a:ln>
                          <a:solidFill>
                            <a:srgbClr val="0000FF"/>
                          </a:solidFill>
                          <a:effectLst/>
                          <a:latin typeface="Times New Roman" pitchFamily="18" charset="0"/>
                          <a:ea typeface="宋体" pitchFamily="2" charset="-122"/>
                        </a:rPr>
                        <a:t>max</a:t>
                      </a:r>
                    </a:p>
                  </a:txBody>
                  <a:tcPr marL="7620" marR="7620" marT="762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smtClean="0">
                          <a:ln>
                            <a:noFill/>
                          </a:ln>
                          <a:solidFill>
                            <a:srgbClr val="0000FF"/>
                          </a:solidFill>
                          <a:effectLst/>
                          <a:latin typeface="Times New Roman" pitchFamily="18" charset="0"/>
                          <a:ea typeface="宋体" pitchFamily="2" charset="-122"/>
                        </a:rPr>
                        <a:t>Redshift</a:t>
                      </a:r>
                    </a:p>
                  </a:txBody>
                  <a:tcPr marL="7620" marR="7620" marT="7620"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240297">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smtClean="0">
                          <a:ln>
                            <a:noFill/>
                          </a:ln>
                          <a:solidFill>
                            <a:srgbClr val="0000FF"/>
                          </a:solidFill>
                          <a:effectLst/>
                          <a:latin typeface="Times New Roman" pitchFamily="18" charset="0"/>
                          <a:ea typeface="宋体" pitchFamily="2" charset="-122"/>
                        </a:rPr>
                        <a:t>GRB080916C</a:t>
                      </a:r>
                    </a:p>
                  </a:txBody>
                  <a:tcPr marL="7620" marR="7620" marT="7620"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smtClean="0">
                          <a:ln>
                            <a:noFill/>
                          </a:ln>
                          <a:solidFill>
                            <a:srgbClr val="0000FF"/>
                          </a:solidFill>
                          <a:effectLst/>
                          <a:latin typeface="Times New Roman" pitchFamily="18" charset="0"/>
                          <a:ea typeface="宋体" pitchFamily="2" charset="-122"/>
                        </a:rPr>
                        <a:t>13GeV</a:t>
                      </a:r>
                    </a:p>
                  </a:txBody>
                  <a:tcPr marL="7620" marR="7620" marT="762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smtClean="0">
                          <a:ln>
                            <a:noFill/>
                          </a:ln>
                          <a:solidFill>
                            <a:srgbClr val="0000FF"/>
                          </a:solidFill>
                          <a:effectLst/>
                          <a:latin typeface="Times New Roman" pitchFamily="18" charset="0"/>
                          <a:ea typeface="宋体" pitchFamily="2" charset="-122"/>
                        </a:rPr>
                        <a:t>4.35</a:t>
                      </a:r>
                    </a:p>
                  </a:txBody>
                  <a:tcPr marL="7620" marR="7620" marT="7620"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0297">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smtClean="0">
                          <a:ln>
                            <a:noFill/>
                          </a:ln>
                          <a:solidFill>
                            <a:srgbClr val="0000FF"/>
                          </a:solidFill>
                          <a:effectLst/>
                          <a:latin typeface="Times New Roman" pitchFamily="18" charset="0"/>
                          <a:ea typeface="宋体" pitchFamily="2" charset="-122"/>
                        </a:rPr>
                        <a:t>GRB090510</a:t>
                      </a:r>
                    </a:p>
                  </a:txBody>
                  <a:tcPr marL="7620" marR="7620" marT="7620"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smtClean="0">
                          <a:ln>
                            <a:noFill/>
                          </a:ln>
                          <a:solidFill>
                            <a:srgbClr val="0000FF"/>
                          </a:solidFill>
                          <a:effectLst/>
                          <a:latin typeface="Times New Roman" pitchFamily="18" charset="0"/>
                          <a:ea typeface="宋体" pitchFamily="2" charset="-122"/>
                        </a:rPr>
                        <a:t>31GeV</a:t>
                      </a:r>
                    </a:p>
                  </a:txBody>
                  <a:tcPr marL="7620" marR="7620" marT="762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smtClean="0">
                          <a:ln>
                            <a:noFill/>
                          </a:ln>
                          <a:solidFill>
                            <a:srgbClr val="0000FF"/>
                          </a:solidFill>
                          <a:effectLst/>
                          <a:latin typeface="Times New Roman" pitchFamily="18" charset="0"/>
                          <a:ea typeface="宋体" pitchFamily="2" charset="-122"/>
                        </a:rPr>
                        <a:t>0.903</a:t>
                      </a:r>
                    </a:p>
                  </a:txBody>
                  <a:tcPr marL="7620" marR="7620" marT="7620"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0297">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smtClean="0">
                          <a:ln>
                            <a:noFill/>
                          </a:ln>
                          <a:solidFill>
                            <a:srgbClr val="0000FF"/>
                          </a:solidFill>
                          <a:effectLst/>
                          <a:latin typeface="Times New Roman" pitchFamily="18" charset="0"/>
                          <a:ea typeface="宋体" pitchFamily="2" charset="-122"/>
                        </a:rPr>
                        <a:t>GRB090902B</a:t>
                      </a:r>
                    </a:p>
                  </a:txBody>
                  <a:tcPr marL="7620" marR="7620" marT="7620"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smtClean="0">
                          <a:ln>
                            <a:noFill/>
                          </a:ln>
                          <a:solidFill>
                            <a:srgbClr val="0000FF"/>
                          </a:solidFill>
                          <a:effectLst/>
                          <a:latin typeface="Times New Roman" pitchFamily="18" charset="0"/>
                          <a:ea typeface="宋体" pitchFamily="2" charset="-122"/>
                        </a:rPr>
                        <a:t>33GeV</a:t>
                      </a:r>
                    </a:p>
                  </a:txBody>
                  <a:tcPr marL="7620" marR="7620" marT="762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smtClean="0">
                          <a:ln>
                            <a:noFill/>
                          </a:ln>
                          <a:solidFill>
                            <a:srgbClr val="0000FF"/>
                          </a:solidFill>
                          <a:effectLst/>
                          <a:latin typeface="Times New Roman" pitchFamily="18" charset="0"/>
                          <a:ea typeface="宋体" pitchFamily="2" charset="-122"/>
                        </a:rPr>
                        <a:t>1.822</a:t>
                      </a:r>
                    </a:p>
                  </a:txBody>
                  <a:tcPr marL="7620" marR="7620" marT="7620"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0297">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smtClean="0">
                          <a:ln>
                            <a:noFill/>
                          </a:ln>
                          <a:solidFill>
                            <a:srgbClr val="0000FF"/>
                          </a:solidFill>
                          <a:effectLst/>
                          <a:latin typeface="Times New Roman" pitchFamily="18" charset="0"/>
                          <a:ea typeface="宋体" pitchFamily="2" charset="-122"/>
                        </a:rPr>
                        <a:t>GRB090926A</a:t>
                      </a:r>
                    </a:p>
                  </a:txBody>
                  <a:tcPr marL="7620" marR="7620" marT="7620"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smtClean="0">
                          <a:ln>
                            <a:noFill/>
                          </a:ln>
                          <a:solidFill>
                            <a:srgbClr val="0000FF"/>
                          </a:solidFill>
                          <a:effectLst/>
                          <a:latin typeface="Times New Roman" pitchFamily="18" charset="0"/>
                          <a:ea typeface="宋体" pitchFamily="2" charset="-122"/>
                        </a:rPr>
                        <a:t>19.6GeV</a:t>
                      </a:r>
                    </a:p>
                  </a:txBody>
                  <a:tcPr marL="7620" marR="7620" marT="762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smtClean="0">
                          <a:ln>
                            <a:noFill/>
                          </a:ln>
                          <a:solidFill>
                            <a:srgbClr val="0000FF"/>
                          </a:solidFill>
                          <a:effectLst/>
                          <a:latin typeface="Times New Roman" pitchFamily="18" charset="0"/>
                          <a:ea typeface="宋体" pitchFamily="2" charset="-122"/>
                        </a:rPr>
                        <a:t>2.1</a:t>
                      </a:r>
                    </a:p>
                  </a:txBody>
                  <a:tcPr marL="7620" marR="7620" marT="7620"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0297">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smtClean="0">
                          <a:ln>
                            <a:noFill/>
                          </a:ln>
                          <a:solidFill>
                            <a:srgbClr val="FF0000"/>
                          </a:solidFill>
                          <a:effectLst/>
                          <a:latin typeface="Times New Roman" pitchFamily="18" charset="0"/>
                          <a:ea typeface="宋体" pitchFamily="2" charset="-122"/>
                        </a:rPr>
                        <a:t>GRB130427A</a:t>
                      </a:r>
                    </a:p>
                  </a:txBody>
                  <a:tcPr marL="7620" marR="7620" marT="7620"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smtClean="0">
                          <a:ln>
                            <a:noFill/>
                          </a:ln>
                          <a:solidFill>
                            <a:srgbClr val="FF0000"/>
                          </a:solidFill>
                          <a:effectLst/>
                          <a:latin typeface="Times New Roman" pitchFamily="18" charset="0"/>
                          <a:ea typeface="宋体" pitchFamily="2" charset="-122"/>
                        </a:rPr>
                        <a:t>95GeV</a:t>
                      </a:r>
                    </a:p>
                  </a:txBody>
                  <a:tcPr marL="7620" marR="7620" marT="762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smtClean="0">
                          <a:ln>
                            <a:noFill/>
                          </a:ln>
                          <a:solidFill>
                            <a:srgbClr val="FF0000"/>
                          </a:solidFill>
                          <a:effectLst/>
                          <a:latin typeface="Times New Roman" pitchFamily="18" charset="0"/>
                          <a:ea typeface="宋体" pitchFamily="2" charset="-122"/>
                        </a:rPr>
                        <a:t>0.145</a:t>
                      </a:r>
                    </a:p>
                  </a:txBody>
                  <a:tcPr marL="7620" marR="7620" marT="7620"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0297">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smtClean="0">
                          <a:ln>
                            <a:noFill/>
                          </a:ln>
                          <a:solidFill>
                            <a:schemeClr val="bg1"/>
                          </a:solidFill>
                          <a:effectLst/>
                          <a:latin typeface="Times New Roman" pitchFamily="18" charset="0"/>
                          <a:ea typeface="宋体" pitchFamily="2" charset="-122"/>
                        </a:rPr>
                        <a:t>GRB 940217</a:t>
                      </a:r>
                    </a:p>
                  </a:txBody>
                  <a:tcPr marL="7620" marR="7620" marT="7620"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FF00FF"/>
                    </a:solid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smtClean="0">
                          <a:ln>
                            <a:noFill/>
                          </a:ln>
                          <a:solidFill>
                            <a:schemeClr val="bg1"/>
                          </a:solidFill>
                          <a:effectLst/>
                          <a:latin typeface="Times New Roman" pitchFamily="18" charset="0"/>
                          <a:ea typeface="宋体" pitchFamily="2" charset="-122"/>
                        </a:rPr>
                        <a:t>18GeV</a:t>
                      </a:r>
                    </a:p>
                  </a:txBody>
                  <a:tcPr marL="7620" marR="7620" marT="762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FF00FF"/>
                    </a:solidFill>
                  </a:tcPr>
                </a:tc>
                <a:tc>
                  <a:txBody>
                    <a:bodyPr/>
                    <a:lstStyle>
                      <a:lvl1pPr eaLnBrk="0" hangingPunct="0">
                        <a:spcBef>
                          <a:spcPct val="20000"/>
                        </a:spcBef>
                        <a:defRPr sz="2800">
                          <a:solidFill>
                            <a:schemeClr val="tx1"/>
                          </a:solidFill>
                          <a:latin typeface="Arial" pitchFamily="34" charset="0"/>
                          <a:ea typeface="宋体" pitchFamily="2" charset="-122"/>
                        </a:defRPr>
                      </a:lvl1pPr>
                      <a:lvl2pPr marL="742950" indent="-285750" eaLnBrk="0" hangingPunct="0">
                        <a:spcBef>
                          <a:spcPct val="20000"/>
                        </a:spcBef>
                        <a:defRPr sz="2400">
                          <a:solidFill>
                            <a:schemeClr val="tx1"/>
                          </a:solidFill>
                          <a:latin typeface="Arial" pitchFamily="34" charset="0"/>
                          <a:ea typeface="宋体" pitchFamily="2" charset="-122"/>
                        </a:defRPr>
                      </a:lvl2pPr>
                      <a:lvl3pPr marL="1143000" indent="-228600" eaLnBrk="0" hangingPunct="0">
                        <a:spcBef>
                          <a:spcPct val="20000"/>
                        </a:spcBef>
                        <a:defRPr sz="2000">
                          <a:solidFill>
                            <a:schemeClr val="tx1"/>
                          </a:solidFill>
                          <a:latin typeface="Arial" pitchFamily="34" charset="0"/>
                          <a:ea typeface="宋体" pitchFamily="2" charset="-122"/>
                        </a:defRPr>
                      </a:lvl3pPr>
                      <a:lvl4pPr marL="1600200" indent="-228600" eaLnBrk="0" hangingPunct="0">
                        <a:spcBef>
                          <a:spcPct val="20000"/>
                        </a:spcBef>
                        <a:defRPr>
                          <a:solidFill>
                            <a:schemeClr val="tx1"/>
                          </a:solidFill>
                          <a:latin typeface="Arial" pitchFamily="34" charset="0"/>
                          <a:ea typeface="宋体" pitchFamily="2" charset="-122"/>
                        </a:defRPr>
                      </a:lvl4pPr>
                      <a:lvl5pPr marL="2057400" indent="-228600" eaLnBrk="0" hangingPunct="0">
                        <a:spcBef>
                          <a:spcPct val="20000"/>
                        </a:spcBef>
                        <a:defRPr>
                          <a:solidFill>
                            <a:schemeClr val="tx1"/>
                          </a:solidFill>
                          <a:latin typeface="Arial" pitchFamily="34" charset="0"/>
                          <a:ea typeface="宋体" pitchFamily="2" charset="-122"/>
                        </a:defRPr>
                      </a:lvl5pPr>
                      <a:lvl6pPr marL="2514600" indent="-228600" eaLnBrk="0" fontAlgn="base" hangingPunct="0">
                        <a:spcBef>
                          <a:spcPct val="2000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2000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2000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20000"/>
                        </a:spcBef>
                        <a:spcAft>
                          <a:spcPct val="0"/>
                        </a:spcAft>
                        <a:defRPr>
                          <a:solidFill>
                            <a:schemeClr val="tx1"/>
                          </a:solidFill>
                          <a:latin typeface="Arial" pitchFamily="34" charset="0"/>
                          <a:ea typeface="宋体"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smtClean="0">
                          <a:ln>
                            <a:noFill/>
                          </a:ln>
                          <a:solidFill>
                            <a:schemeClr val="bg1"/>
                          </a:solidFill>
                          <a:effectLst/>
                          <a:latin typeface="Times New Roman" pitchFamily="18" charset="0"/>
                          <a:ea typeface="宋体" pitchFamily="2" charset="-122"/>
                        </a:rPr>
                        <a:t>/</a:t>
                      </a:r>
                    </a:p>
                  </a:txBody>
                  <a:tcPr marL="7620" marR="7620" marT="7620"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FF00FF"/>
                    </a:solidFill>
                  </a:tcPr>
                </a:tc>
              </a:tr>
            </a:tbl>
          </a:graphicData>
        </a:graphic>
      </p:graphicFrame>
      <p:sp>
        <p:nvSpPr>
          <p:cNvPr id="193574" name="TextBox 9"/>
          <p:cNvSpPr txBox="1">
            <a:spLocks noChangeArrowheads="1"/>
          </p:cNvSpPr>
          <p:nvPr/>
        </p:nvSpPr>
        <p:spPr bwMode="auto">
          <a:xfrm>
            <a:off x="229059" y="4126942"/>
            <a:ext cx="4572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ea typeface="宋体" pitchFamily="2" charset="-122"/>
              </a:defRPr>
            </a:lvl1pPr>
            <a:lvl2pPr marL="742950" indent="-285750" eaLnBrk="0" hangingPunct="0">
              <a:spcBef>
                <a:spcPct val="20000"/>
              </a:spcBef>
              <a:buChar char="–"/>
              <a:defRPr sz="2800">
                <a:solidFill>
                  <a:schemeClr val="tx1"/>
                </a:solidFill>
                <a:latin typeface="Arial" pitchFamily="34" charset="0"/>
                <a:ea typeface="宋体" pitchFamily="2"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en-US" altLang="zh-CN" sz="1800" b="1" dirty="0" smtClean="0">
                <a:latin typeface="Times New Roman" pitchFamily="18" charset="0"/>
                <a:cs typeface="Times New Roman" pitchFamily="18" charset="0"/>
              </a:rPr>
              <a:t>GRBs </a:t>
            </a:r>
            <a:r>
              <a:rPr lang="en-US" altLang="zh-CN" sz="1800" b="1" dirty="0">
                <a:latin typeface="Times New Roman" pitchFamily="18" charset="0"/>
                <a:cs typeface="Times New Roman" pitchFamily="18" charset="0"/>
              </a:rPr>
              <a:t>have energies up to at least </a:t>
            </a:r>
            <a:r>
              <a:rPr lang="en-US" altLang="zh-CN" sz="1800" b="1" dirty="0" smtClean="0">
                <a:latin typeface="Times New Roman" pitchFamily="18" charset="0"/>
                <a:cs typeface="Times New Roman" pitchFamily="18" charset="0"/>
              </a:rPr>
              <a:t>100GeV.</a:t>
            </a:r>
            <a:endParaRPr lang="zh-CN" altLang="en-US" sz="1800" b="1" dirty="0">
              <a:latin typeface="Times New Roman" pitchFamily="18" charset="0"/>
              <a:cs typeface="Times New Roman" pitchFamily="18" charset="0"/>
            </a:endParaRPr>
          </a:p>
        </p:txBody>
      </p:sp>
      <p:sp>
        <p:nvSpPr>
          <p:cNvPr id="3" name="TextBox 2"/>
          <p:cNvSpPr txBox="1"/>
          <p:nvPr/>
        </p:nvSpPr>
        <p:spPr>
          <a:xfrm>
            <a:off x="828664" y="-86712"/>
            <a:ext cx="65147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0"/>
              </a:spcBef>
              <a:buFontTx/>
              <a:buNone/>
              <a:defRPr sz="3200" b="1">
                <a:solidFill>
                  <a:srgbClr val="0000CC"/>
                </a:solidFill>
                <a:latin typeface="Times New Roman" pitchFamily="18" charset="0"/>
                <a:ea typeface="宋体" pitchFamily="2" charset="-122"/>
                <a:cs typeface="Times New Roman" pitchFamily="18" charset="0"/>
              </a:defRPr>
            </a:lvl1pPr>
            <a:lvl2pPr marL="742950" indent="-285750" eaLnBrk="0" hangingPunct="0">
              <a:spcBef>
                <a:spcPct val="20000"/>
              </a:spcBef>
              <a:buChar char="–"/>
              <a:defRPr sz="2800">
                <a:latin typeface="Arial" pitchFamily="34" charset="0"/>
                <a:ea typeface="宋体" pitchFamily="2" charset="-122"/>
              </a:defRPr>
            </a:lvl2pPr>
            <a:lvl3pPr marL="1143000" indent="-228600" eaLnBrk="0" hangingPunct="0">
              <a:spcBef>
                <a:spcPct val="20000"/>
              </a:spcBef>
              <a:buChar char="•"/>
              <a:defRPr sz="2400">
                <a:latin typeface="Arial" pitchFamily="34" charset="0"/>
                <a:ea typeface="宋体" pitchFamily="2" charset="-122"/>
              </a:defRPr>
            </a:lvl3pPr>
            <a:lvl4pPr marL="1600200" indent="-228600" eaLnBrk="0" hangingPunct="0">
              <a:spcBef>
                <a:spcPct val="20000"/>
              </a:spcBef>
              <a:buChar char="–"/>
              <a:defRPr sz="2000">
                <a:latin typeface="Arial" pitchFamily="34" charset="0"/>
                <a:ea typeface="宋体" pitchFamily="2" charset="-122"/>
              </a:defRPr>
            </a:lvl4pPr>
            <a:lvl5pPr marL="2057400" indent="-228600" eaLnBrk="0" hangingPunct="0">
              <a:spcBef>
                <a:spcPct val="20000"/>
              </a:spcBef>
              <a:buChar char="»"/>
              <a:defRPr sz="2000">
                <a:latin typeface="Arial" pitchFamily="34" charset="0"/>
                <a:ea typeface="宋体" pitchFamily="2" charset="-122"/>
              </a:defRPr>
            </a:lvl5pPr>
            <a:lvl6pPr marL="2514600" indent="-228600" eaLnBrk="0" fontAlgn="base" hangingPunct="0">
              <a:spcBef>
                <a:spcPct val="20000"/>
              </a:spcBef>
              <a:spcAft>
                <a:spcPct val="0"/>
              </a:spcAft>
              <a:buChar char="»"/>
              <a:defRPr sz="2000">
                <a:latin typeface="Arial" pitchFamily="34" charset="0"/>
                <a:ea typeface="宋体" pitchFamily="2" charset="-122"/>
              </a:defRPr>
            </a:lvl6pPr>
            <a:lvl7pPr marL="2971800" indent="-228600" eaLnBrk="0" fontAlgn="base" hangingPunct="0">
              <a:spcBef>
                <a:spcPct val="20000"/>
              </a:spcBef>
              <a:spcAft>
                <a:spcPct val="0"/>
              </a:spcAft>
              <a:buChar char="»"/>
              <a:defRPr sz="2000">
                <a:latin typeface="Arial" pitchFamily="34" charset="0"/>
                <a:ea typeface="宋体" pitchFamily="2" charset="-122"/>
              </a:defRPr>
            </a:lvl7pPr>
            <a:lvl8pPr marL="3429000" indent="-228600" eaLnBrk="0" fontAlgn="base" hangingPunct="0">
              <a:spcBef>
                <a:spcPct val="20000"/>
              </a:spcBef>
              <a:spcAft>
                <a:spcPct val="0"/>
              </a:spcAft>
              <a:buChar char="»"/>
              <a:defRPr sz="2000">
                <a:latin typeface="Arial" pitchFamily="34" charset="0"/>
                <a:ea typeface="宋体" pitchFamily="2" charset="-122"/>
              </a:defRPr>
            </a:lvl8pPr>
            <a:lvl9pPr marL="3886200" indent="-228600" eaLnBrk="0" fontAlgn="base" hangingPunct="0">
              <a:spcBef>
                <a:spcPct val="20000"/>
              </a:spcBef>
              <a:spcAft>
                <a:spcPct val="0"/>
              </a:spcAft>
              <a:buChar char="»"/>
              <a:defRPr sz="2000">
                <a:latin typeface="Arial" pitchFamily="34" charset="0"/>
                <a:ea typeface="宋体" pitchFamily="2" charset="-122"/>
              </a:defRPr>
            </a:lvl9pPr>
          </a:lstStyle>
          <a:p>
            <a:r>
              <a:rPr lang="en-US" altLang="zh-CN" sz="2800" dirty="0" smtClean="0"/>
              <a:t>VHE emission of  GRBs in Fermi era</a:t>
            </a:r>
            <a:endParaRPr lang="zh-CN" altLang="en-US" sz="2800" dirty="0"/>
          </a:p>
        </p:txBody>
      </p:sp>
      <p:pic>
        <p:nvPicPr>
          <p:cNvPr id="4" name="图片 3"/>
          <p:cNvPicPr>
            <a:picLocks noChangeAspect="1"/>
          </p:cNvPicPr>
          <p:nvPr/>
        </p:nvPicPr>
        <p:blipFill>
          <a:blip r:embed="rId3"/>
          <a:stretch>
            <a:fillRect/>
          </a:stretch>
        </p:blipFill>
        <p:spPr>
          <a:xfrm>
            <a:off x="693170" y="2726968"/>
            <a:ext cx="7065407" cy="1168296"/>
          </a:xfrm>
          <a:prstGeom prst="rect">
            <a:avLst/>
          </a:prstGeom>
        </p:spPr>
      </p:pic>
      <p:pic>
        <p:nvPicPr>
          <p:cNvPr id="5" name="图片 4"/>
          <p:cNvPicPr>
            <a:picLocks noChangeAspect="1"/>
          </p:cNvPicPr>
          <p:nvPr/>
        </p:nvPicPr>
        <p:blipFill>
          <a:blip r:embed="rId4"/>
          <a:stretch>
            <a:fillRect/>
          </a:stretch>
        </p:blipFill>
        <p:spPr>
          <a:xfrm>
            <a:off x="1971783" y="381956"/>
            <a:ext cx="4228502" cy="2296419"/>
          </a:xfrm>
          <a:prstGeom prst="rect">
            <a:avLst/>
          </a:prstGeom>
        </p:spPr>
      </p:pic>
      <p:sp>
        <p:nvSpPr>
          <p:cNvPr id="6" name="矩形 5"/>
          <p:cNvSpPr/>
          <p:nvPr/>
        </p:nvSpPr>
        <p:spPr>
          <a:xfrm>
            <a:off x="7677393" y="2997734"/>
            <a:ext cx="1325213" cy="229429"/>
          </a:xfrm>
          <a:prstGeom prst="rect">
            <a:avLst/>
          </a:prstGeom>
        </p:spPr>
        <p:txBody>
          <a:bodyPr wrap="square">
            <a:spAutoFit/>
          </a:bodyPr>
          <a:lstStyle/>
          <a:p>
            <a:r>
              <a:rPr lang="en-US" altLang="zh-CN" sz="900" b="1" dirty="0">
                <a:solidFill>
                  <a:srgbClr val="FF0000"/>
                </a:solidFill>
                <a:latin typeface="Times New Roman" panose="02020603050405020304" pitchFamily="18" charset="0"/>
                <a:cs typeface="Times New Roman" panose="02020603050405020304" pitchFamily="18" charset="0"/>
              </a:rPr>
              <a:t>LAT: 30 </a:t>
            </a:r>
            <a:r>
              <a:rPr lang="en-US" altLang="zh-CN" sz="900" b="1" dirty="0" smtClean="0">
                <a:solidFill>
                  <a:srgbClr val="FF0000"/>
                </a:solidFill>
                <a:latin typeface="Times New Roman" panose="02020603050405020304" pitchFamily="18" charset="0"/>
                <a:cs typeface="Times New Roman" panose="02020603050405020304" pitchFamily="18" charset="0"/>
              </a:rPr>
              <a:t>MeV–300GeV</a:t>
            </a:r>
            <a:endParaRPr lang="zh-CN" altLang="en-US" sz="900" b="1" dirty="0">
              <a:solidFill>
                <a:srgbClr val="FF0000"/>
              </a:solidFill>
              <a:latin typeface="Times New Roman" panose="02020603050405020304" pitchFamily="18" charset="0"/>
              <a:cs typeface="Times New Roman" panose="02020603050405020304" pitchFamily="18" charset="0"/>
            </a:endParaRPr>
          </a:p>
        </p:txBody>
      </p:sp>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8833" y="3859774"/>
            <a:ext cx="3722589" cy="2820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1"/>
          <p:cNvSpPr txBox="1"/>
          <p:nvPr/>
        </p:nvSpPr>
        <p:spPr>
          <a:xfrm>
            <a:off x="5994381" y="3957665"/>
            <a:ext cx="35283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spcBef>
                <a:spcPct val="0"/>
              </a:spcBef>
              <a:buFontTx/>
              <a:buNone/>
              <a:defRPr sz="3200" b="1">
                <a:solidFill>
                  <a:srgbClr val="0000CC"/>
                </a:solidFill>
                <a:latin typeface="Times New Roman" pitchFamily="18" charset="0"/>
                <a:ea typeface="宋体" pitchFamily="2" charset="-122"/>
                <a:cs typeface="Times New Roman" pitchFamily="18" charset="0"/>
              </a:defRPr>
            </a:lvl1pPr>
            <a:lvl2pPr marL="742950" indent="-285750" eaLnBrk="0" hangingPunct="0">
              <a:spcBef>
                <a:spcPct val="20000"/>
              </a:spcBef>
              <a:buChar char="–"/>
              <a:defRPr sz="2800">
                <a:latin typeface="Arial" pitchFamily="34" charset="0"/>
                <a:ea typeface="宋体" pitchFamily="2" charset="-122"/>
              </a:defRPr>
            </a:lvl2pPr>
            <a:lvl3pPr marL="1143000" indent="-228600" eaLnBrk="0" hangingPunct="0">
              <a:spcBef>
                <a:spcPct val="20000"/>
              </a:spcBef>
              <a:buChar char="•"/>
              <a:defRPr sz="2400">
                <a:latin typeface="Arial" pitchFamily="34" charset="0"/>
                <a:ea typeface="宋体" pitchFamily="2" charset="-122"/>
              </a:defRPr>
            </a:lvl3pPr>
            <a:lvl4pPr marL="1600200" indent="-228600" eaLnBrk="0" hangingPunct="0">
              <a:spcBef>
                <a:spcPct val="20000"/>
              </a:spcBef>
              <a:buChar char="–"/>
              <a:defRPr sz="2000">
                <a:latin typeface="Arial" pitchFamily="34" charset="0"/>
                <a:ea typeface="宋体" pitchFamily="2" charset="-122"/>
              </a:defRPr>
            </a:lvl4pPr>
            <a:lvl5pPr marL="2057400" indent="-228600" eaLnBrk="0" hangingPunct="0">
              <a:spcBef>
                <a:spcPct val="20000"/>
              </a:spcBef>
              <a:buChar char="»"/>
              <a:defRPr sz="2000">
                <a:latin typeface="Arial" pitchFamily="34" charset="0"/>
                <a:ea typeface="宋体" pitchFamily="2" charset="-122"/>
              </a:defRPr>
            </a:lvl5pPr>
            <a:lvl6pPr marL="2514600" indent="-228600" eaLnBrk="0" fontAlgn="base" hangingPunct="0">
              <a:spcBef>
                <a:spcPct val="20000"/>
              </a:spcBef>
              <a:spcAft>
                <a:spcPct val="0"/>
              </a:spcAft>
              <a:buChar char="»"/>
              <a:defRPr sz="2000">
                <a:latin typeface="Arial" pitchFamily="34" charset="0"/>
                <a:ea typeface="宋体" pitchFamily="2" charset="-122"/>
              </a:defRPr>
            </a:lvl6pPr>
            <a:lvl7pPr marL="2971800" indent="-228600" eaLnBrk="0" fontAlgn="base" hangingPunct="0">
              <a:spcBef>
                <a:spcPct val="20000"/>
              </a:spcBef>
              <a:spcAft>
                <a:spcPct val="0"/>
              </a:spcAft>
              <a:buChar char="»"/>
              <a:defRPr sz="2000">
                <a:latin typeface="Arial" pitchFamily="34" charset="0"/>
                <a:ea typeface="宋体" pitchFamily="2" charset="-122"/>
              </a:defRPr>
            </a:lvl7pPr>
            <a:lvl8pPr marL="3429000" indent="-228600" eaLnBrk="0" fontAlgn="base" hangingPunct="0">
              <a:spcBef>
                <a:spcPct val="20000"/>
              </a:spcBef>
              <a:spcAft>
                <a:spcPct val="0"/>
              </a:spcAft>
              <a:buChar char="»"/>
              <a:defRPr sz="2000">
                <a:latin typeface="Arial" pitchFamily="34" charset="0"/>
                <a:ea typeface="宋体" pitchFamily="2" charset="-122"/>
              </a:defRPr>
            </a:lvl8pPr>
            <a:lvl9pPr marL="3886200" indent="-228600" eaLnBrk="0" fontAlgn="base" hangingPunct="0">
              <a:spcBef>
                <a:spcPct val="20000"/>
              </a:spcBef>
              <a:spcAft>
                <a:spcPct val="0"/>
              </a:spcAft>
              <a:buChar char="»"/>
              <a:defRPr sz="2000">
                <a:latin typeface="Arial" pitchFamily="34" charset="0"/>
                <a:ea typeface="宋体" pitchFamily="2" charset="-122"/>
              </a:defRPr>
            </a:lvl9pPr>
          </a:lstStyle>
          <a:p>
            <a:r>
              <a:rPr lang="en-US" altLang="zh-CN" sz="1600" dirty="0" smtClean="0"/>
              <a:t>GRB </a:t>
            </a:r>
            <a:r>
              <a:rPr lang="en-US" altLang="zh-CN" sz="1600" dirty="0"/>
              <a:t>130427A </a:t>
            </a:r>
            <a:endParaRPr lang="zh-CN" altLang="en-US" sz="1600" dirty="0"/>
          </a:p>
        </p:txBody>
      </p:sp>
      <p:sp>
        <p:nvSpPr>
          <p:cNvPr id="8" name="矩形 7"/>
          <p:cNvSpPr/>
          <p:nvPr/>
        </p:nvSpPr>
        <p:spPr>
          <a:xfrm>
            <a:off x="4493573" y="6623432"/>
            <a:ext cx="4925290" cy="307777"/>
          </a:xfrm>
          <a:prstGeom prst="rect">
            <a:avLst/>
          </a:prstGeom>
        </p:spPr>
        <p:txBody>
          <a:bodyPr wrap="square">
            <a:spAutoFit/>
          </a:bodyPr>
          <a:lstStyle/>
          <a:p>
            <a:pPr>
              <a:spcBef>
                <a:spcPct val="0"/>
              </a:spcBef>
            </a:pPr>
            <a:r>
              <a:rPr lang="en-US" altLang="zh-CN" sz="1400" b="1" i="1" dirty="0">
                <a:solidFill>
                  <a:srgbClr val="006600"/>
                </a:solidFill>
                <a:latin typeface="Times New Roman" pitchFamily="18" charset="0"/>
                <a:cs typeface="Times New Roman" pitchFamily="18" charset="0"/>
              </a:rPr>
              <a:t>Science</a:t>
            </a:r>
            <a:r>
              <a:rPr lang="en-US" altLang="zh-CN" sz="1400" b="1" dirty="0">
                <a:solidFill>
                  <a:srgbClr val="006600"/>
                </a:solidFill>
                <a:latin typeface="Times New Roman" pitchFamily="18" charset="0"/>
                <a:cs typeface="Times New Roman" pitchFamily="18" charset="0"/>
              </a:rPr>
              <a:t>, </a:t>
            </a:r>
            <a:r>
              <a:rPr lang="en-US" altLang="zh-CN" sz="1400" b="1" dirty="0" smtClean="0">
                <a:solidFill>
                  <a:srgbClr val="006600"/>
                </a:solidFill>
                <a:latin typeface="Times New Roman" pitchFamily="18" charset="0"/>
                <a:cs typeface="Times New Roman" pitchFamily="18" charset="0"/>
              </a:rPr>
              <a:t>2014</a:t>
            </a:r>
            <a:r>
              <a:rPr lang="en-US" altLang="zh-CN" sz="1400" b="1" dirty="0">
                <a:solidFill>
                  <a:srgbClr val="006600"/>
                </a:solidFill>
                <a:latin typeface="Times New Roman" pitchFamily="18" charset="0"/>
                <a:cs typeface="Times New Roman" pitchFamily="18" charset="0"/>
              </a:rPr>
              <a:t>, </a:t>
            </a:r>
            <a:r>
              <a:rPr lang="en-US" altLang="zh-CN" sz="1400" b="1" dirty="0" smtClean="0">
                <a:solidFill>
                  <a:srgbClr val="006600"/>
                </a:solidFill>
                <a:latin typeface="Times New Roman" pitchFamily="18" charset="0"/>
                <a:cs typeface="Times New Roman" pitchFamily="18" charset="0"/>
              </a:rPr>
              <a:t>343(6166</a:t>
            </a:r>
            <a:r>
              <a:rPr lang="en-US" altLang="zh-CN" sz="1400" b="1" dirty="0">
                <a:solidFill>
                  <a:srgbClr val="006600"/>
                </a:solidFill>
                <a:latin typeface="Times New Roman" pitchFamily="18" charset="0"/>
                <a:cs typeface="Times New Roman" pitchFamily="18" charset="0"/>
              </a:rPr>
              <a:t>), p.42(6) ; p.38(4) ; p.51(4)</a:t>
            </a:r>
            <a:r>
              <a:rPr lang="zh-CN" altLang="zh-CN" sz="1400" b="1" dirty="0">
                <a:solidFill>
                  <a:srgbClr val="006600"/>
                </a:solidFill>
                <a:latin typeface="Times New Roman" pitchFamily="18" charset="0"/>
                <a:cs typeface="Times New Roman" pitchFamily="18" charset="0"/>
              </a:rPr>
              <a:t>;p.48</a:t>
            </a:r>
            <a:r>
              <a:rPr lang="zh-CN" altLang="en-US" sz="1400" b="1" dirty="0">
                <a:solidFill>
                  <a:srgbClr val="006600"/>
                </a:solidFill>
                <a:latin typeface="Times New Roman" pitchFamily="18" charset="0"/>
                <a:cs typeface="Times New Roman" pitchFamily="18" charset="0"/>
              </a:rPr>
              <a:t>（</a:t>
            </a:r>
            <a:r>
              <a:rPr lang="en-US" altLang="zh-CN" sz="1400" b="1" dirty="0">
                <a:solidFill>
                  <a:srgbClr val="006600"/>
                </a:solidFill>
                <a:latin typeface="Times New Roman" pitchFamily="18" charset="0"/>
                <a:cs typeface="Times New Roman" pitchFamily="18" charset="0"/>
              </a:rPr>
              <a:t>4</a:t>
            </a:r>
            <a:r>
              <a:rPr lang="zh-CN" altLang="en-US" sz="1400" b="1" dirty="0">
                <a:solidFill>
                  <a:srgbClr val="006600"/>
                </a:solidFill>
                <a:latin typeface="Times New Roman" pitchFamily="18" charset="0"/>
                <a:cs typeface="Times New Roman" pitchFamily="18" charset="0"/>
              </a:rPr>
              <a:t>）</a:t>
            </a:r>
            <a:endParaRPr lang="en-US" altLang="zh-CN" sz="1400" b="1" dirty="0">
              <a:solidFill>
                <a:srgbClr val="006600"/>
              </a:solidFill>
              <a:latin typeface="Times New Roman" pitchFamily="18" charset="0"/>
              <a:cs typeface="Times New Roman" pitchFamily="18" charset="0"/>
            </a:endParaRPr>
          </a:p>
        </p:txBody>
      </p:sp>
      <p:sp>
        <p:nvSpPr>
          <p:cNvPr id="11" name="矩形 10"/>
          <p:cNvSpPr/>
          <p:nvPr/>
        </p:nvSpPr>
        <p:spPr>
          <a:xfrm>
            <a:off x="6200285" y="2432421"/>
            <a:ext cx="2645012" cy="307777"/>
          </a:xfrm>
          <a:prstGeom prst="rect">
            <a:avLst/>
          </a:prstGeom>
        </p:spPr>
        <p:txBody>
          <a:bodyPr wrap="square">
            <a:spAutoFit/>
          </a:bodyPr>
          <a:lstStyle/>
          <a:p>
            <a:pPr>
              <a:spcBef>
                <a:spcPct val="0"/>
              </a:spcBef>
            </a:pPr>
            <a:r>
              <a:rPr lang="en-US" altLang="zh-CN" sz="1400" b="1" i="1" dirty="0" smtClean="0">
                <a:solidFill>
                  <a:srgbClr val="006600"/>
                </a:solidFill>
                <a:latin typeface="Times New Roman" pitchFamily="18" charset="0"/>
                <a:cs typeface="Times New Roman" pitchFamily="18" charset="0"/>
              </a:rPr>
              <a:t>APJS</a:t>
            </a:r>
            <a:r>
              <a:rPr lang="en-US" altLang="zh-CN" sz="1400" b="1" dirty="0" smtClean="0">
                <a:solidFill>
                  <a:srgbClr val="006600"/>
                </a:solidFill>
                <a:latin typeface="Times New Roman" pitchFamily="18" charset="0"/>
                <a:cs typeface="Times New Roman" pitchFamily="18" charset="0"/>
              </a:rPr>
              <a:t>, 2016, </a:t>
            </a:r>
            <a:r>
              <a:rPr lang="en-US" altLang="zh-CN" sz="1400" b="1" dirty="0">
                <a:solidFill>
                  <a:srgbClr val="006600"/>
                </a:solidFill>
                <a:latin typeface="Times New Roman" pitchFamily="18" charset="0"/>
                <a:cs typeface="Times New Roman" pitchFamily="18" charset="0"/>
              </a:rPr>
              <a:t>223:28 (18pp), 2016</a:t>
            </a:r>
          </a:p>
        </p:txBody>
      </p:sp>
    </p:spTree>
    <p:extLst>
      <p:ext uri="{BB962C8B-B14F-4D97-AF65-F5344CB8AC3E}">
        <p14:creationId xmlns:p14="http://schemas.microsoft.com/office/powerpoint/2010/main" val="40460843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07817" y="307363"/>
            <a:ext cx="8544560" cy="4572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a:lstStyle>
          <a:p>
            <a:r>
              <a:rPr lang="en-US" altLang="zh-CN" sz="3200" b="1" dirty="0" smtClean="0">
                <a:solidFill>
                  <a:srgbClr val="0000FF"/>
                </a:solidFill>
                <a:latin typeface="Times New Roman" panose="02020603050405020304" pitchFamily="18" charset="0"/>
                <a:cs typeface="Times New Roman" panose="02020603050405020304" pitchFamily="18" charset="0"/>
              </a:rPr>
              <a:t>Status of  VHE</a:t>
            </a:r>
            <a:r>
              <a:rPr lang="zh-CN" altLang="en-US" sz="3200" b="1" dirty="0" smtClean="0">
                <a:solidFill>
                  <a:srgbClr val="0000FF"/>
                </a:solidFill>
                <a:latin typeface="Times New Roman" panose="02020603050405020304" pitchFamily="18" charset="0"/>
                <a:cs typeface="Times New Roman" panose="02020603050405020304" pitchFamily="18" charset="0"/>
              </a:rPr>
              <a:t> </a:t>
            </a:r>
            <a:r>
              <a:rPr lang="en-US" altLang="zh-CN" sz="3200" b="1" dirty="0" smtClean="0">
                <a:solidFill>
                  <a:srgbClr val="0000FF"/>
                </a:solidFill>
                <a:latin typeface="Times New Roman" panose="02020603050405020304" pitchFamily="18" charset="0"/>
                <a:cs typeface="Times New Roman" panose="02020603050405020304" pitchFamily="18" charset="0"/>
              </a:rPr>
              <a:t>γ-ray</a:t>
            </a:r>
            <a:endParaRPr lang="en-US" altLang="zh-CN" sz="3200" b="1" dirty="0">
              <a:solidFill>
                <a:srgbClr val="0000FF"/>
              </a:solidFill>
              <a:latin typeface="Times New Roman" panose="02020603050405020304" pitchFamily="18" charset="0"/>
              <a:cs typeface="Times New Roman" panose="02020603050405020304" pitchFamily="18" charset="0"/>
            </a:endParaRPr>
          </a:p>
        </p:txBody>
      </p:sp>
      <p:pic>
        <p:nvPicPr>
          <p:cNvPr id="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67" y="931487"/>
            <a:ext cx="6451140" cy="423844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p:nvPr/>
        </p:nvSpPr>
        <p:spPr>
          <a:xfrm>
            <a:off x="1068857" y="5131793"/>
            <a:ext cx="5309616" cy="261610"/>
          </a:xfrm>
          <a:prstGeom prst="rect">
            <a:avLst/>
          </a:prstGeom>
        </p:spPr>
        <p:txBody>
          <a:bodyPr wrap="square">
            <a:spAutoFit/>
          </a:bodyPr>
          <a:lstStyle/>
          <a:p>
            <a:r>
              <a:rPr lang="en-US" altLang="zh-CN" sz="1100" b="1" dirty="0" smtClean="0">
                <a:solidFill>
                  <a:schemeClr val="accent6">
                    <a:lumMod val="75000"/>
                  </a:schemeClr>
                </a:solidFill>
                <a:latin typeface="Times New Roman" panose="02020603050405020304" pitchFamily="18" charset="0"/>
                <a:cs typeface="Times New Roman" panose="02020603050405020304" pitchFamily="18" charset="0"/>
              </a:rPr>
              <a:t>S.Z</a:t>
            </a:r>
            <a:r>
              <a:rPr lang="en-US" altLang="zh-CN" sz="1100" b="1" dirty="0">
                <a:solidFill>
                  <a:schemeClr val="accent6">
                    <a:lumMod val="75000"/>
                  </a:schemeClr>
                </a:solidFill>
                <a:latin typeface="Times New Roman" panose="02020603050405020304" pitchFamily="18" charset="0"/>
                <a:cs typeface="Times New Roman" panose="02020603050405020304" pitchFamily="18" charset="0"/>
              </a:rPr>
              <a:t>. Chen, </a:t>
            </a:r>
            <a:r>
              <a:rPr lang="en-US" altLang="zh-CN" sz="1100" b="1" i="1" dirty="0" smtClean="0">
                <a:solidFill>
                  <a:schemeClr val="accent6">
                    <a:lumMod val="75000"/>
                  </a:schemeClr>
                </a:solidFill>
                <a:latin typeface="Times New Roman" panose="02020603050405020304" pitchFamily="18" charset="0"/>
                <a:cs typeface="Times New Roman" panose="02020603050405020304" pitchFamily="18" charset="0"/>
              </a:rPr>
              <a:t>SCIENTIA </a:t>
            </a:r>
            <a:r>
              <a:rPr lang="en-US" altLang="zh-CN" sz="1100" b="1" i="1" dirty="0">
                <a:solidFill>
                  <a:schemeClr val="accent6">
                    <a:lumMod val="75000"/>
                  </a:schemeClr>
                </a:solidFill>
                <a:latin typeface="Times New Roman" panose="02020603050405020304" pitchFamily="18" charset="0"/>
                <a:cs typeface="Times New Roman" panose="02020603050405020304" pitchFamily="18" charset="0"/>
              </a:rPr>
              <a:t>SINICA </a:t>
            </a:r>
            <a:r>
              <a:rPr lang="en-US" altLang="zh-CN" sz="1100" b="1" i="1" dirty="0" err="1">
                <a:solidFill>
                  <a:schemeClr val="accent6">
                    <a:lumMod val="75000"/>
                  </a:schemeClr>
                </a:solidFill>
                <a:latin typeface="Times New Roman" panose="02020603050405020304" pitchFamily="18" charset="0"/>
                <a:cs typeface="Times New Roman" panose="02020603050405020304" pitchFamily="18" charset="0"/>
              </a:rPr>
              <a:t>Physica</a:t>
            </a:r>
            <a:r>
              <a:rPr lang="en-US" altLang="zh-CN" sz="1100" b="1" i="1" dirty="0">
                <a:solidFill>
                  <a:schemeClr val="accent6">
                    <a:lumMod val="75000"/>
                  </a:schemeClr>
                </a:solidFill>
                <a:latin typeface="Times New Roman" panose="02020603050405020304" pitchFamily="18" charset="0"/>
                <a:cs typeface="Times New Roman" panose="02020603050405020304" pitchFamily="18" charset="0"/>
              </a:rPr>
              <a:t>, </a:t>
            </a:r>
            <a:r>
              <a:rPr lang="en-US" altLang="zh-CN" sz="1100" b="1" i="1" dirty="0" err="1">
                <a:solidFill>
                  <a:schemeClr val="accent6">
                    <a:lumMod val="75000"/>
                  </a:schemeClr>
                </a:solidFill>
                <a:latin typeface="Times New Roman" panose="02020603050405020304" pitchFamily="18" charset="0"/>
                <a:cs typeface="Times New Roman" panose="02020603050405020304" pitchFamily="18" charset="0"/>
              </a:rPr>
              <a:t>Mechanica</a:t>
            </a:r>
            <a:r>
              <a:rPr lang="en-US" altLang="zh-CN" sz="1100" b="1" i="1" dirty="0">
                <a:solidFill>
                  <a:schemeClr val="accent6">
                    <a:lumMod val="75000"/>
                  </a:schemeClr>
                </a:solidFill>
                <a:latin typeface="Times New Roman" panose="02020603050405020304" pitchFamily="18" charset="0"/>
                <a:cs typeface="Times New Roman" panose="02020603050405020304" pitchFamily="18" charset="0"/>
              </a:rPr>
              <a:t> &amp; </a:t>
            </a:r>
            <a:r>
              <a:rPr lang="en-US" altLang="zh-CN" sz="1100" b="1" i="1" dirty="0" err="1" smtClean="0">
                <a:solidFill>
                  <a:schemeClr val="accent6">
                    <a:lumMod val="75000"/>
                  </a:schemeClr>
                </a:solidFill>
                <a:latin typeface="Times New Roman" panose="02020603050405020304" pitchFamily="18" charset="0"/>
                <a:cs typeface="Times New Roman" panose="02020603050405020304" pitchFamily="18" charset="0"/>
              </a:rPr>
              <a:t>Astronomica</a:t>
            </a:r>
            <a:r>
              <a:rPr lang="en-US" altLang="zh-CN" sz="1100" b="1" dirty="0" smtClean="0">
                <a:solidFill>
                  <a:schemeClr val="accent6">
                    <a:lumMod val="75000"/>
                  </a:schemeClr>
                </a:solidFill>
                <a:latin typeface="Times New Roman" panose="02020603050405020304" pitchFamily="18" charset="0"/>
                <a:cs typeface="Times New Roman" panose="02020603050405020304" pitchFamily="18" charset="0"/>
              </a:rPr>
              <a:t>, 45,119503, 2015</a:t>
            </a:r>
            <a:endParaRPr lang="zh-CN" altLang="en-US" sz="1100" b="1"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10" name="矩形 9"/>
          <p:cNvSpPr/>
          <p:nvPr/>
        </p:nvSpPr>
        <p:spPr>
          <a:xfrm>
            <a:off x="0" y="5503783"/>
            <a:ext cx="9144000" cy="1354217"/>
          </a:xfrm>
          <a:prstGeom prst="rect">
            <a:avLst/>
          </a:prstGeom>
        </p:spPr>
        <p:txBody>
          <a:bodyPr wrap="square">
            <a:spAutoFit/>
          </a:bodyPr>
          <a:lstStyle/>
          <a:p>
            <a:r>
              <a:rPr lang="en-US" altLang="zh-CN" sz="1600" b="1" dirty="0">
                <a:latin typeface="Times New Roman" panose="02020603050405020304" pitchFamily="18" charset="0"/>
                <a:cs typeface="Times New Roman" panose="02020603050405020304" pitchFamily="18" charset="0"/>
              </a:rPr>
              <a:t>Sensitivities of </a:t>
            </a:r>
            <a:r>
              <a:rPr lang="en-US" altLang="zh-CN" sz="1600" b="1" dirty="0" smtClean="0">
                <a:latin typeface="Times New Roman" panose="02020603050405020304" pitchFamily="18" charset="0"/>
                <a:cs typeface="Times New Roman" panose="02020603050405020304" pitchFamily="18" charset="0"/>
              </a:rPr>
              <a:t> VHE </a:t>
            </a:r>
            <a:r>
              <a:rPr lang="en-US" altLang="zh-CN" sz="1600" b="1" dirty="0">
                <a:latin typeface="Times New Roman" panose="02020603050405020304" pitchFamily="18" charset="0"/>
                <a:cs typeface="Times New Roman" panose="02020603050405020304" pitchFamily="18" charset="0"/>
              </a:rPr>
              <a:t>gamma ray </a:t>
            </a:r>
            <a:r>
              <a:rPr lang="en-US" altLang="zh-CN" sz="1600" b="1" dirty="0" smtClean="0">
                <a:latin typeface="Times New Roman" panose="02020603050405020304" pitchFamily="18" charset="0"/>
                <a:cs typeface="Times New Roman" panose="02020603050405020304" pitchFamily="18" charset="0"/>
              </a:rPr>
              <a:t>detectors. </a:t>
            </a:r>
            <a:r>
              <a:rPr lang="en-US" altLang="zh-CN" sz="1600" dirty="0" smtClean="0">
                <a:latin typeface="Times New Roman" panose="02020603050405020304" pitchFamily="18" charset="0"/>
                <a:cs typeface="Times New Roman" panose="02020603050405020304" pitchFamily="18" charset="0"/>
              </a:rPr>
              <a:t>The </a:t>
            </a:r>
            <a:r>
              <a:rPr lang="en-US" altLang="zh-CN" sz="1600" dirty="0">
                <a:latin typeface="Times New Roman" panose="02020603050405020304" pitchFamily="18" charset="0"/>
                <a:cs typeface="Times New Roman" panose="02020603050405020304" pitchFamily="18" charset="0"/>
              </a:rPr>
              <a:t>three curves of Fermi indicate the sensitivity of 4 </a:t>
            </a:r>
            <a:r>
              <a:rPr lang="en-US" altLang="zh-CN" sz="1600" dirty="0" smtClean="0">
                <a:latin typeface="Times New Roman" panose="02020603050405020304" pitchFamily="18" charset="0"/>
                <a:cs typeface="Times New Roman" panose="02020603050405020304" pitchFamily="18" charset="0"/>
              </a:rPr>
              <a:t>years observation </a:t>
            </a:r>
            <a:r>
              <a:rPr lang="en-US" altLang="zh-CN" sz="1600" dirty="0">
                <a:latin typeface="Times New Roman" panose="02020603050405020304" pitchFamily="18" charset="0"/>
                <a:cs typeface="Times New Roman" panose="02020603050405020304" pitchFamily="18" charset="0"/>
              </a:rPr>
              <a:t>for different positions (</a:t>
            </a:r>
            <a:r>
              <a:rPr lang="en-US" altLang="zh-CN" sz="1600" i="1" dirty="0">
                <a:latin typeface="Times New Roman" panose="02020603050405020304" pitchFamily="18" charset="0"/>
                <a:cs typeface="Times New Roman" panose="02020603050405020304" pitchFamily="18" charset="0"/>
              </a:rPr>
              <a:t>l</a:t>
            </a:r>
            <a:r>
              <a:rPr lang="en-US" altLang="zh-CN" sz="1600" dirty="0">
                <a:latin typeface="Times New Roman" panose="02020603050405020304" pitchFamily="18" charset="0"/>
                <a:cs typeface="Times New Roman" panose="02020603050405020304" pitchFamily="18" charset="0"/>
              </a:rPr>
              <a:t>=0</a:t>
            </a:r>
            <a:r>
              <a:rPr lang="en-US" altLang="zh-CN" sz="700" i="1" dirty="0">
                <a:latin typeface="Times New Roman" panose="02020603050405020304" pitchFamily="18" charset="0"/>
                <a:cs typeface="Times New Roman" panose="02020603050405020304" pitchFamily="18" charset="0"/>
              </a:rPr>
              <a:t>◦</a:t>
            </a:r>
            <a:r>
              <a:rPr lang="en-US" altLang="zh-CN" sz="1600" dirty="0">
                <a:latin typeface="Times New Roman" panose="02020603050405020304" pitchFamily="18" charset="0"/>
                <a:cs typeface="Times New Roman" panose="02020603050405020304" pitchFamily="18" charset="0"/>
              </a:rPr>
              <a:t>, </a:t>
            </a:r>
            <a:r>
              <a:rPr lang="en-US" altLang="zh-CN" sz="1600" i="1" dirty="0">
                <a:latin typeface="Times New Roman" panose="02020603050405020304" pitchFamily="18" charset="0"/>
                <a:cs typeface="Times New Roman" panose="02020603050405020304" pitchFamily="18" charset="0"/>
              </a:rPr>
              <a:t>b</a:t>
            </a:r>
            <a:r>
              <a:rPr lang="en-US" altLang="zh-CN" sz="1600" dirty="0">
                <a:latin typeface="Times New Roman" panose="02020603050405020304" pitchFamily="18" charset="0"/>
                <a:cs typeface="Times New Roman" panose="02020603050405020304" pitchFamily="18" charset="0"/>
              </a:rPr>
              <a:t>=0</a:t>
            </a:r>
            <a:r>
              <a:rPr lang="en-US" altLang="zh-CN" sz="700" i="1" dirty="0">
                <a:latin typeface="Times New Roman" panose="02020603050405020304" pitchFamily="18" charset="0"/>
                <a:cs typeface="Times New Roman" panose="02020603050405020304" pitchFamily="18" charset="0"/>
              </a:rPr>
              <a:t>◦</a:t>
            </a:r>
            <a:r>
              <a:rPr lang="en-US" altLang="zh-CN" sz="1600" dirty="0">
                <a:latin typeface="Times New Roman" panose="02020603050405020304" pitchFamily="18" charset="0"/>
                <a:cs typeface="Times New Roman" panose="02020603050405020304" pitchFamily="18" charset="0"/>
              </a:rPr>
              <a:t>), (</a:t>
            </a:r>
            <a:r>
              <a:rPr lang="en-US" altLang="zh-CN" sz="1600" i="1" dirty="0">
                <a:latin typeface="Times New Roman" panose="02020603050405020304" pitchFamily="18" charset="0"/>
                <a:cs typeface="Times New Roman" panose="02020603050405020304" pitchFamily="18" charset="0"/>
              </a:rPr>
              <a:t>l</a:t>
            </a:r>
            <a:r>
              <a:rPr lang="en-US" altLang="zh-CN" sz="1600" dirty="0">
                <a:latin typeface="Times New Roman" panose="02020603050405020304" pitchFamily="18" charset="0"/>
                <a:cs typeface="Times New Roman" panose="02020603050405020304" pitchFamily="18" charset="0"/>
              </a:rPr>
              <a:t>=0</a:t>
            </a:r>
            <a:r>
              <a:rPr lang="en-US" altLang="zh-CN" sz="700" i="1" dirty="0">
                <a:latin typeface="Times New Roman" panose="02020603050405020304" pitchFamily="18" charset="0"/>
                <a:cs typeface="Times New Roman" panose="02020603050405020304" pitchFamily="18" charset="0"/>
              </a:rPr>
              <a:t>◦</a:t>
            </a:r>
            <a:r>
              <a:rPr lang="en-US" altLang="zh-CN" sz="1600" dirty="0">
                <a:latin typeface="Times New Roman" panose="02020603050405020304" pitchFamily="18" charset="0"/>
                <a:cs typeface="Times New Roman" panose="02020603050405020304" pitchFamily="18" charset="0"/>
              </a:rPr>
              <a:t>, </a:t>
            </a:r>
            <a:r>
              <a:rPr lang="en-US" altLang="zh-CN" sz="1600" i="1" dirty="0">
                <a:latin typeface="Times New Roman" panose="02020603050405020304" pitchFamily="18" charset="0"/>
                <a:cs typeface="Times New Roman" panose="02020603050405020304" pitchFamily="18" charset="0"/>
              </a:rPr>
              <a:t>b</a:t>
            </a:r>
            <a:r>
              <a:rPr lang="en-US" altLang="zh-CN" sz="1600" dirty="0">
                <a:latin typeface="Times New Roman" panose="02020603050405020304" pitchFamily="18" charset="0"/>
                <a:cs typeface="Times New Roman" panose="02020603050405020304" pitchFamily="18" charset="0"/>
              </a:rPr>
              <a:t>=30</a:t>
            </a:r>
            <a:r>
              <a:rPr lang="en-US" altLang="zh-CN" sz="700" i="1" dirty="0">
                <a:latin typeface="Times New Roman" panose="02020603050405020304" pitchFamily="18" charset="0"/>
                <a:cs typeface="Times New Roman" panose="02020603050405020304" pitchFamily="18" charset="0"/>
              </a:rPr>
              <a:t>◦</a:t>
            </a:r>
            <a:r>
              <a:rPr lang="en-US" altLang="zh-CN" sz="1600" dirty="0">
                <a:latin typeface="Times New Roman" panose="02020603050405020304" pitchFamily="18" charset="0"/>
                <a:cs typeface="Times New Roman" panose="02020603050405020304" pitchFamily="18" charset="0"/>
              </a:rPr>
              <a:t>), (</a:t>
            </a:r>
            <a:r>
              <a:rPr lang="en-US" altLang="zh-CN" sz="1600" i="1" dirty="0">
                <a:latin typeface="Times New Roman" panose="02020603050405020304" pitchFamily="18" charset="0"/>
                <a:cs typeface="Times New Roman" panose="02020603050405020304" pitchFamily="18" charset="0"/>
              </a:rPr>
              <a:t>l</a:t>
            </a:r>
            <a:r>
              <a:rPr lang="en-US" altLang="zh-CN" sz="1600" dirty="0">
                <a:latin typeface="Times New Roman" panose="02020603050405020304" pitchFamily="18" charset="0"/>
                <a:cs typeface="Times New Roman" panose="02020603050405020304" pitchFamily="18" charset="0"/>
              </a:rPr>
              <a:t>=0</a:t>
            </a:r>
            <a:r>
              <a:rPr lang="en-US" altLang="zh-CN" sz="700" i="1" dirty="0">
                <a:latin typeface="Times New Roman" panose="02020603050405020304" pitchFamily="18" charset="0"/>
                <a:cs typeface="Times New Roman" panose="02020603050405020304" pitchFamily="18" charset="0"/>
              </a:rPr>
              <a:t>◦</a:t>
            </a:r>
            <a:r>
              <a:rPr lang="en-US" altLang="zh-CN" sz="1600" dirty="0" smtClean="0">
                <a:latin typeface="Times New Roman" panose="02020603050405020304" pitchFamily="18" charset="0"/>
                <a:cs typeface="Times New Roman" panose="02020603050405020304" pitchFamily="18" charset="0"/>
              </a:rPr>
              <a:t>, </a:t>
            </a:r>
            <a:r>
              <a:rPr lang="en-US" altLang="zh-CN" sz="1600" i="1" dirty="0" smtClean="0">
                <a:latin typeface="Times New Roman" panose="02020603050405020304" pitchFamily="18" charset="0"/>
                <a:cs typeface="Times New Roman" panose="02020603050405020304" pitchFamily="18" charset="0"/>
              </a:rPr>
              <a:t>b</a:t>
            </a:r>
            <a:r>
              <a:rPr lang="en-US" altLang="zh-CN" sz="1600" dirty="0" smtClean="0">
                <a:latin typeface="Times New Roman" panose="02020603050405020304" pitchFamily="18" charset="0"/>
                <a:cs typeface="Times New Roman" panose="02020603050405020304" pitchFamily="18" charset="0"/>
              </a:rPr>
              <a:t>=90</a:t>
            </a:r>
            <a:r>
              <a:rPr lang="en-US" altLang="zh-CN" sz="700" i="1" dirty="0">
                <a:latin typeface="Times New Roman" panose="02020603050405020304" pitchFamily="18" charset="0"/>
                <a:cs typeface="Times New Roman" panose="02020603050405020304" pitchFamily="18" charset="0"/>
              </a:rPr>
              <a:t>◦</a:t>
            </a:r>
            <a:r>
              <a:rPr lang="en-US" altLang="zh-CN" sz="1600" dirty="0">
                <a:latin typeface="Times New Roman" panose="02020603050405020304" pitchFamily="18" charset="0"/>
                <a:cs typeface="Times New Roman" panose="02020603050405020304" pitchFamily="18" charset="0"/>
              </a:rPr>
              <a:t>) </a:t>
            </a:r>
            <a:r>
              <a:rPr lang="en-US" altLang="zh-CN" sz="1600" dirty="0" smtClean="0">
                <a:latin typeface="Times New Roman" panose="02020603050405020304" pitchFamily="18" charset="0"/>
                <a:cs typeface="Times New Roman" panose="02020603050405020304" pitchFamily="18" charset="0"/>
              </a:rPr>
              <a:t>. The </a:t>
            </a:r>
            <a:r>
              <a:rPr lang="en-US" altLang="zh-CN" sz="1600" dirty="0">
                <a:latin typeface="Times New Roman" panose="02020603050405020304" pitchFamily="18" charset="0"/>
                <a:cs typeface="Times New Roman" panose="02020603050405020304" pitchFamily="18" charset="0"/>
              </a:rPr>
              <a:t>performance for </a:t>
            </a:r>
            <a:r>
              <a:rPr lang="en-US" altLang="zh-CN" sz="1600" dirty="0" smtClean="0">
                <a:latin typeface="Times New Roman" panose="02020603050405020304" pitchFamily="18" charset="0"/>
                <a:cs typeface="Times New Roman" panose="02020603050405020304" pitchFamily="18" charset="0"/>
              </a:rPr>
              <a:t>HESS, MAGIC, VERITAS, </a:t>
            </a:r>
            <a:r>
              <a:rPr lang="en-US" altLang="zh-CN" sz="1600" dirty="0">
                <a:latin typeface="Times New Roman" panose="02020603050405020304" pitchFamily="18" charset="0"/>
                <a:cs typeface="Times New Roman" panose="02020603050405020304" pitchFamily="18" charset="0"/>
              </a:rPr>
              <a:t>CTA </a:t>
            </a:r>
            <a:r>
              <a:rPr lang="en-US" altLang="zh-CN" sz="1600" dirty="0" smtClean="0">
                <a:latin typeface="Times New Roman" panose="02020603050405020304" pitchFamily="18" charset="0"/>
                <a:cs typeface="Times New Roman" panose="02020603050405020304" pitchFamily="18" charset="0"/>
              </a:rPr>
              <a:t>is </a:t>
            </a:r>
            <a:r>
              <a:rPr lang="en-US" altLang="zh-CN" sz="1600" dirty="0">
                <a:latin typeface="Times New Roman" panose="02020603050405020304" pitchFamily="18" charset="0"/>
                <a:cs typeface="Times New Roman" panose="02020603050405020304" pitchFamily="18" charset="0"/>
              </a:rPr>
              <a:t>based on 50 hours of data taking; for Tibet </a:t>
            </a:r>
            <a:r>
              <a:rPr lang="en-US" altLang="zh-CN" sz="1600" dirty="0" err="1" smtClean="0">
                <a:latin typeface="Times New Roman" panose="02020603050405020304" pitchFamily="18" charset="0"/>
                <a:cs typeface="Times New Roman" panose="02020603050405020304" pitchFamily="18" charset="0"/>
              </a:rPr>
              <a:t>ASγ</a:t>
            </a:r>
            <a:r>
              <a:rPr lang="en-US" altLang="zh-CN" sz="1600" dirty="0" smtClean="0">
                <a:latin typeface="Times New Roman" panose="02020603050405020304" pitchFamily="18" charset="0"/>
                <a:cs typeface="Times New Roman" panose="02020603050405020304" pitchFamily="18" charset="0"/>
              </a:rPr>
              <a:t> (</a:t>
            </a:r>
            <a:r>
              <a:rPr lang="en-US" altLang="zh-CN" sz="1600" dirty="0" err="1">
                <a:latin typeface="Times New Roman" panose="02020603050405020304" pitchFamily="18" charset="0"/>
                <a:cs typeface="Times New Roman" panose="02020603050405020304" pitchFamily="18" charset="0"/>
              </a:rPr>
              <a:t>ASγ+MD</a:t>
            </a:r>
            <a:r>
              <a:rPr lang="en-US" altLang="zh-CN" sz="1600" dirty="0">
                <a:latin typeface="Times New Roman" panose="02020603050405020304" pitchFamily="18" charset="0"/>
                <a:cs typeface="Times New Roman" panose="02020603050405020304" pitchFamily="18" charset="0"/>
              </a:rPr>
              <a:t> presented here is for final layout that include 12 MDs and </a:t>
            </a:r>
            <a:r>
              <a:rPr lang="en-US" altLang="zh-CN" sz="1600" dirty="0" smtClean="0">
                <a:latin typeface="Times New Roman" panose="02020603050405020304" pitchFamily="18" charset="0"/>
                <a:cs typeface="Times New Roman" panose="02020603050405020304" pitchFamily="18" charset="0"/>
              </a:rPr>
              <a:t>a full </a:t>
            </a:r>
            <a:r>
              <a:rPr lang="en-US" altLang="zh-CN" sz="1600" dirty="0">
                <a:latin typeface="Times New Roman" panose="02020603050405020304" pitchFamily="18" charset="0"/>
                <a:cs typeface="Times New Roman" panose="02020603050405020304" pitchFamily="18" charset="0"/>
              </a:rPr>
              <a:t>filled array), </a:t>
            </a:r>
            <a:r>
              <a:rPr lang="en-US" altLang="zh-CN" sz="1600" dirty="0" err="1" smtClean="0">
                <a:latin typeface="Times New Roman" panose="02020603050405020304" pitchFamily="18" charset="0"/>
                <a:cs typeface="Times New Roman" panose="02020603050405020304" pitchFamily="18" charset="0"/>
              </a:rPr>
              <a:t>Milagro</a:t>
            </a:r>
            <a:r>
              <a:rPr lang="en-US" altLang="zh-CN" sz="1600" dirty="0" smtClean="0">
                <a:latin typeface="Times New Roman" panose="02020603050405020304" pitchFamily="18" charset="0"/>
                <a:cs typeface="Times New Roman" panose="02020603050405020304" pitchFamily="18" charset="0"/>
              </a:rPr>
              <a:t>, ARGO-YBJ, HAWC, LHAASO, </a:t>
            </a:r>
            <a:r>
              <a:rPr lang="en-US" altLang="zh-CN" sz="1600" dirty="0">
                <a:latin typeface="Times New Roman" panose="02020603050405020304" pitchFamily="18" charset="0"/>
                <a:cs typeface="Times New Roman" panose="02020603050405020304" pitchFamily="18" charset="0"/>
              </a:rPr>
              <a:t>it is based on one year of data.</a:t>
            </a:r>
            <a:endParaRPr lang="zh-CN" altLang="en-US" sz="1600" dirty="0">
              <a:latin typeface="Times New Roman" panose="02020603050405020304" pitchFamily="18" charset="0"/>
              <a:cs typeface="Times New Roman" panose="02020603050405020304" pitchFamily="18" charset="0"/>
            </a:endParaRPr>
          </a:p>
        </p:txBody>
      </p:sp>
      <p:sp>
        <p:nvSpPr>
          <p:cNvPr id="5" name="矩形 4"/>
          <p:cNvSpPr/>
          <p:nvPr/>
        </p:nvSpPr>
        <p:spPr>
          <a:xfrm>
            <a:off x="6317947" y="2740007"/>
            <a:ext cx="2776655" cy="2308324"/>
          </a:xfrm>
          <a:prstGeom prst="rect">
            <a:avLst/>
          </a:prstGeom>
        </p:spPr>
        <p:txBody>
          <a:bodyPr wrap="square">
            <a:spAutoFit/>
          </a:bodyPr>
          <a:lstStyle/>
          <a:p>
            <a:r>
              <a:rPr lang="en-US" altLang="zh-CN" b="1" dirty="0" smtClean="0">
                <a:solidFill>
                  <a:srgbClr val="0000FF"/>
                </a:solidFill>
                <a:latin typeface="Times New Roman" panose="02020603050405020304" pitchFamily="18" charset="0"/>
              </a:rPr>
              <a:t>To detect very high </a:t>
            </a:r>
            <a:r>
              <a:rPr lang="en-US" altLang="zh-CN" b="1" dirty="0">
                <a:solidFill>
                  <a:srgbClr val="0000FF"/>
                </a:solidFill>
                <a:latin typeface="Times New Roman" panose="02020603050405020304" pitchFamily="18" charset="0"/>
              </a:rPr>
              <a:t>energy </a:t>
            </a:r>
            <a:r>
              <a:rPr lang="en-US" altLang="zh-CN" b="1" dirty="0" smtClean="0">
                <a:solidFill>
                  <a:srgbClr val="0000FF"/>
                </a:solidFill>
                <a:latin typeface="Times New Roman" panose="02020603050405020304" pitchFamily="18" charset="0"/>
              </a:rPr>
              <a:t>emission of </a:t>
            </a:r>
            <a:r>
              <a:rPr lang="en-US" altLang="zh-CN" b="1" i="1" dirty="0">
                <a:solidFill>
                  <a:srgbClr val="0000FF"/>
                </a:solidFill>
                <a:latin typeface="Times New Roman" panose="02020603050405020304" pitchFamily="18" charset="0"/>
              </a:rPr>
              <a:t>sporadic</a:t>
            </a:r>
            <a:r>
              <a:rPr lang="en-US" altLang="zh-CN" b="1" dirty="0">
                <a:solidFill>
                  <a:srgbClr val="0000FF"/>
                </a:solidFill>
                <a:latin typeface="Times New Roman" panose="02020603050405020304" pitchFamily="18" charset="0"/>
              </a:rPr>
              <a:t> </a:t>
            </a:r>
            <a:r>
              <a:rPr lang="el-GR" altLang="zh-CN" b="1" dirty="0">
                <a:solidFill>
                  <a:srgbClr val="0000FF"/>
                </a:solidFill>
                <a:latin typeface="Times New Roman" panose="02020603050405020304" pitchFamily="18" charset="0"/>
              </a:rPr>
              <a:t>γ</a:t>
            </a:r>
            <a:r>
              <a:rPr lang="en-US" altLang="zh-CN" b="1" dirty="0">
                <a:solidFill>
                  <a:srgbClr val="0000FF"/>
                </a:solidFill>
                <a:latin typeface="Times New Roman" panose="02020603050405020304" pitchFamily="18" charset="0"/>
              </a:rPr>
              <a:t>-ray </a:t>
            </a:r>
            <a:r>
              <a:rPr lang="en-US" altLang="zh-CN" b="1" dirty="0" smtClean="0">
                <a:solidFill>
                  <a:srgbClr val="0000FF"/>
                </a:solidFill>
                <a:latin typeface="Times New Roman" panose="02020603050405020304" pitchFamily="18" charset="0"/>
              </a:rPr>
              <a:t>sources by future ground-based </a:t>
            </a:r>
            <a:r>
              <a:rPr lang="en-US" altLang="zh-CN" b="1" dirty="0">
                <a:solidFill>
                  <a:srgbClr val="0000FF"/>
                </a:solidFill>
                <a:latin typeface="Times New Roman" panose="02020603050405020304" pitchFamily="18" charset="0"/>
              </a:rPr>
              <a:t>γ-ray </a:t>
            </a:r>
            <a:r>
              <a:rPr lang="en-US" altLang="zh-CN" b="1" dirty="0" smtClean="0">
                <a:solidFill>
                  <a:srgbClr val="0000FF"/>
                </a:solidFill>
                <a:latin typeface="Times New Roman" panose="02020603050405020304" pitchFamily="18" charset="0"/>
              </a:rPr>
              <a:t>experiment, </a:t>
            </a:r>
            <a:r>
              <a:rPr lang="en-US" altLang="zh-CN" b="1" dirty="0" smtClean="0">
                <a:solidFill>
                  <a:srgbClr val="FF00FF"/>
                </a:solidFill>
                <a:latin typeface="Times New Roman" panose="02020603050405020304" pitchFamily="18" charset="0"/>
              </a:rPr>
              <a:t>larger </a:t>
            </a:r>
            <a:r>
              <a:rPr lang="en-US" altLang="zh-CN" b="1" dirty="0">
                <a:solidFill>
                  <a:srgbClr val="FF00FF"/>
                </a:solidFill>
                <a:latin typeface="Times New Roman" panose="02020603050405020304" pitchFamily="18" charset="0"/>
              </a:rPr>
              <a:t>FoV</a:t>
            </a:r>
            <a:r>
              <a:rPr lang="en-US" altLang="zh-CN" b="1" dirty="0">
                <a:solidFill>
                  <a:srgbClr val="0000FF"/>
                </a:solidFill>
                <a:latin typeface="Times New Roman" panose="02020603050405020304" pitchFamily="18" charset="0"/>
              </a:rPr>
              <a:t> and </a:t>
            </a:r>
            <a:r>
              <a:rPr lang="en-US" altLang="zh-CN" b="1" dirty="0">
                <a:solidFill>
                  <a:srgbClr val="FF00FF"/>
                </a:solidFill>
                <a:latin typeface="Times New Roman" panose="02020603050405020304" pitchFamily="18" charset="0"/>
              </a:rPr>
              <a:t>lower energy threshold </a:t>
            </a:r>
            <a:r>
              <a:rPr lang="en-US" altLang="zh-CN" b="1" dirty="0">
                <a:solidFill>
                  <a:srgbClr val="0000FF"/>
                </a:solidFill>
                <a:latin typeface="Times New Roman" panose="02020603050405020304" pitchFamily="18" charset="0"/>
              </a:rPr>
              <a:t>are the two most important </a:t>
            </a:r>
            <a:r>
              <a:rPr lang="en-US" altLang="zh-CN" b="1" dirty="0" smtClean="0">
                <a:solidFill>
                  <a:srgbClr val="0000FF"/>
                </a:solidFill>
                <a:latin typeface="Times New Roman" panose="02020603050405020304" pitchFamily="18" charset="0"/>
              </a:rPr>
              <a:t>goals</a:t>
            </a:r>
            <a:r>
              <a:rPr lang="zh-CN" altLang="en-US" b="1" dirty="0" smtClean="0">
                <a:solidFill>
                  <a:srgbClr val="0000FF"/>
                </a:solidFill>
                <a:latin typeface="Times New Roman" panose="02020603050405020304" pitchFamily="18" charset="0"/>
              </a:rPr>
              <a:t> </a:t>
            </a:r>
            <a:r>
              <a:rPr lang="en-US" altLang="zh-CN" b="1" dirty="0" smtClean="0">
                <a:solidFill>
                  <a:srgbClr val="0000FF"/>
                </a:solidFill>
                <a:latin typeface="Times New Roman" panose="02020603050405020304" pitchFamily="18" charset="0"/>
              </a:rPr>
              <a:t>to</a:t>
            </a:r>
            <a:r>
              <a:rPr lang="zh-CN" altLang="en-US" b="1" dirty="0" smtClean="0">
                <a:solidFill>
                  <a:srgbClr val="0000FF"/>
                </a:solidFill>
                <a:latin typeface="Times New Roman" panose="02020603050405020304" pitchFamily="18" charset="0"/>
              </a:rPr>
              <a:t> </a:t>
            </a:r>
            <a:r>
              <a:rPr lang="en-US" altLang="zh-CN" b="1" dirty="0" smtClean="0">
                <a:solidFill>
                  <a:srgbClr val="0000FF"/>
                </a:solidFill>
                <a:latin typeface="Times New Roman" panose="02020603050405020304" pitchFamily="18" charset="0"/>
              </a:rPr>
              <a:t>achieve. </a:t>
            </a:r>
            <a:endParaRPr lang="zh-CN" altLang="en-US" b="1" dirty="0">
              <a:solidFill>
                <a:srgbClr val="0000FF"/>
              </a:solidFill>
            </a:endParaRPr>
          </a:p>
        </p:txBody>
      </p:sp>
      <p:grpSp>
        <p:nvGrpSpPr>
          <p:cNvPr id="9" name="组合 8"/>
          <p:cNvGrpSpPr/>
          <p:nvPr/>
        </p:nvGrpSpPr>
        <p:grpSpPr>
          <a:xfrm>
            <a:off x="1479191" y="1009391"/>
            <a:ext cx="7664809" cy="3743267"/>
            <a:chOff x="1479191" y="1009391"/>
            <a:chExt cx="7664809" cy="3743267"/>
          </a:xfrm>
        </p:grpSpPr>
        <p:sp>
          <p:nvSpPr>
            <p:cNvPr id="4" name="矩形 3"/>
            <p:cNvSpPr/>
            <p:nvPr/>
          </p:nvSpPr>
          <p:spPr>
            <a:xfrm>
              <a:off x="1479191" y="1089898"/>
              <a:ext cx="1745392" cy="3662760"/>
            </a:xfrm>
            <a:prstGeom prst="rect">
              <a:avLst/>
            </a:prstGeom>
            <a:solidFill>
              <a:srgbClr val="FF0000">
                <a:alpha val="15000"/>
              </a:srgbClr>
            </a:solidFill>
            <a:effectLst>
              <a:glow rad="63500">
                <a:schemeClr val="accent2">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317947" y="1009391"/>
              <a:ext cx="2826053" cy="1200329"/>
            </a:xfrm>
            <a:prstGeom prst="rect">
              <a:avLst/>
            </a:prstGeom>
          </p:spPr>
          <p:txBody>
            <a:bodyPr wrap="square">
              <a:spAutoFit/>
            </a:bodyPr>
            <a:lstStyle/>
            <a:p>
              <a:r>
                <a:rPr lang="en-US" altLang="zh-CN" b="1" dirty="0">
                  <a:solidFill>
                    <a:srgbClr val="FF0000"/>
                  </a:solidFill>
                  <a:latin typeface="Times New Roman" panose="02020603050405020304" pitchFamily="18" charset="0"/>
                </a:rPr>
                <a:t>The low sensitivity at sub-100 </a:t>
              </a:r>
              <a:r>
                <a:rPr lang="en-US" altLang="zh-CN" b="1" dirty="0" err="1">
                  <a:solidFill>
                    <a:srgbClr val="FF0000"/>
                  </a:solidFill>
                  <a:latin typeface="Times New Roman" panose="02020603050405020304" pitchFamily="18" charset="0"/>
                </a:rPr>
                <a:t>GeV</a:t>
              </a:r>
              <a:r>
                <a:rPr lang="en-US" altLang="zh-CN" b="1" dirty="0">
                  <a:solidFill>
                    <a:srgbClr val="FF0000"/>
                  </a:solidFill>
                  <a:latin typeface="Times New Roman" panose="02020603050405020304" pitchFamily="18" charset="0"/>
                </a:rPr>
                <a:t> is the weakness of the current γ-ray</a:t>
              </a:r>
              <a:r>
                <a:rPr lang="en-US" altLang="zh-CN" b="1" dirty="0" smtClean="0">
                  <a:solidFill>
                    <a:srgbClr val="FF0000"/>
                  </a:solidFill>
                  <a:latin typeface="Times New Roman" panose="02020603050405020304" pitchFamily="18" charset="0"/>
                </a:rPr>
                <a:t> </a:t>
              </a:r>
              <a:r>
                <a:rPr lang="en-US" altLang="zh-CN" b="1" dirty="0">
                  <a:solidFill>
                    <a:srgbClr val="FF0000"/>
                  </a:solidFill>
                  <a:latin typeface="Times New Roman" panose="02020603050405020304" pitchFamily="18" charset="0"/>
                </a:rPr>
                <a:t>detecting techniques. </a:t>
              </a:r>
              <a:endParaRPr lang="zh-CN" altLang="en-US" b="1" dirty="0"/>
            </a:p>
          </p:txBody>
        </p:sp>
      </p:grpSp>
    </p:spTree>
    <p:extLst>
      <p:ext uri="{BB962C8B-B14F-4D97-AF65-F5344CB8AC3E}">
        <p14:creationId xmlns:p14="http://schemas.microsoft.com/office/powerpoint/2010/main" val="86709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0" y="5289542"/>
            <a:ext cx="8314335" cy="1754326"/>
          </a:xfrm>
          <a:prstGeom prst="rect">
            <a:avLst/>
          </a:prstGeom>
          <a:noFill/>
        </p:spPr>
        <p:txBody>
          <a:bodyPr wrap="square" rtlCol="0">
            <a:spAutoFit/>
          </a:bodyPr>
          <a:lstStyle/>
          <a:p>
            <a:r>
              <a:rPr lang="en-US" altLang="zh-CN" b="1" dirty="0">
                <a:latin typeface="Times New Roman" panose="02020603050405020304" pitchFamily="18" charset="0"/>
                <a:cs typeface="Times New Roman" panose="02020603050405020304" pitchFamily="18" charset="0"/>
              </a:rPr>
              <a:t>Novel technique </a:t>
            </a:r>
            <a:r>
              <a:rPr lang="en-US" altLang="zh-CN" b="1" dirty="0" smtClean="0">
                <a:latin typeface="Times New Roman" panose="02020603050405020304" pitchFamily="18" charset="0"/>
                <a:cs typeface="Times New Roman" panose="02020603050405020304" pitchFamily="18" charset="0"/>
              </a:rPr>
              <a:t>using </a:t>
            </a:r>
            <a:r>
              <a:rPr lang="en-US" altLang="zh-CN" b="1" dirty="0">
                <a:latin typeface="Times New Roman" panose="02020603050405020304" pitchFamily="18" charset="0"/>
                <a:cs typeface="Times New Roman" panose="02020603050405020304" pitchFamily="18" charset="0"/>
              </a:rPr>
              <a:t>lenses</a:t>
            </a:r>
            <a:r>
              <a:rPr lang="en-US" altLang="zh-CN" dirty="0">
                <a:latin typeface="Times New Roman" panose="02020603050405020304" pitchFamily="18" charset="0"/>
                <a:cs typeface="Times New Roman" panose="02020603050405020304" pitchFamily="18" charset="0"/>
              </a:rPr>
              <a:t>: a lens can work as an efficient light collector!</a:t>
            </a:r>
          </a:p>
          <a:p>
            <a:pPr marL="285750" indent="-285750">
              <a:buFont typeface="Wingdings" panose="05000000000000000000" pitchFamily="2" charset="2"/>
              <a:buChar char="p"/>
            </a:pPr>
            <a:r>
              <a:rPr lang="en-US" altLang="zh-CN" b="1" dirty="0">
                <a:solidFill>
                  <a:srgbClr val="FF00FF"/>
                </a:solidFill>
                <a:latin typeface="Times New Roman" panose="02020603050405020304" pitchFamily="18" charset="0"/>
                <a:cs typeface="Times New Roman" panose="02020603050405020304" pitchFamily="18" charset="0"/>
              </a:rPr>
              <a:t>large FoV;</a:t>
            </a:r>
          </a:p>
          <a:p>
            <a:pPr marL="285750" indent="-285750">
              <a:buFont typeface="Wingdings" panose="05000000000000000000" pitchFamily="2" charset="2"/>
              <a:buChar char="p"/>
            </a:pPr>
            <a:r>
              <a:rPr lang="en-US" altLang="zh-CN" b="1" dirty="0">
                <a:solidFill>
                  <a:srgbClr val="FF00FF"/>
                </a:solidFill>
                <a:latin typeface="Times New Roman" panose="02020603050405020304" pitchFamily="18" charset="0"/>
                <a:cs typeface="Times New Roman" panose="02020603050405020304" pitchFamily="18" charset="0"/>
              </a:rPr>
              <a:t>large effective </a:t>
            </a:r>
            <a:r>
              <a:rPr lang="en-US" altLang="zh-CN" b="1" dirty="0" smtClean="0">
                <a:solidFill>
                  <a:srgbClr val="FF00FF"/>
                </a:solidFill>
                <a:latin typeface="Times New Roman" panose="02020603050405020304" pitchFamily="18" charset="0"/>
                <a:cs typeface="Times New Roman" panose="02020603050405020304" pitchFamily="18" charset="0"/>
              </a:rPr>
              <a:t>area;</a:t>
            </a:r>
          </a:p>
          <a:p>
            <a:pPr marL="285750" indent="-285750">
              <a:buFont typeface="Wingdings" panose="05000000000000000000" pitchFamily="2" charset="2"/>
              <a:buChar char="p"/>
            </a:pPr>
            <a:r>
              <a:rPr lang="en-US" altLang="zh-CN" b="1" dirty="0">
                <a:solidFill>
                  <a:srgbClr val="FF00FF"/>
                </a:solidFill>
                <a:latin typeface="Times New Roman" panose="02020603050405020304" pitchFamily="18" charset="0"/>
                <a:cs typeface="Times New Roman" panose="02020603050405020304" pitchFamily="18" charset="0"/>
              </a:rPr>
              <a:t>g</a:t>
            </a:r>
            <a:r>
              <a:rPr lang="en-US" altLang="zh-CN" b="1" dirty="0" smtClean="0">
                <a:solidFill>
                  <a:srgbClr val="FF00FF"/>
                </a:solidFill>
                <a:latin typeface="Times New Roman" panose="02020603050405020304" pitchFamily="18" charset="0"/>
                <a:cs typeface="Times New Roman" panose="02020603050405020304" pitchFamily="18" charset="0"/>
              </a:rPr>
              <a:t>ood transmittance;</a:t>
            </a:r>
            <a:endParaRPr lang="en-US" altLang="zh-CN" b="1" dirty="0">
              <a:solidFill>
                <a:srgbClr val="FF00FF"/>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p"/>
            </a:pPr>
            <a:r>
              <a:rPr lang="en-US" altLang="zh-CN" b="1" dirty="0">
                <a:solidFill>
                  <a:srgbClr val="FF00FF"/>
                </a:solidFill>
                <a:latin typeface="Times New Roman" panose="02020603050405020304" pitchFamily="18" charset="0"/>
                <a:cs typeface="Times New Roman" panose="02020603050405020304" pitchFamily="18" charset="0"/>
              </a:rPr>
              <a:t>no </a:t>
            </a:r>
            <a:r>
              <a:rPr lang="en-US" altLang="zh-CN" b="1" dirty="0" smtClean="0">
                <a:solidFill>
                  <a:srgbClr val="FF00FF"/>
                </a:solidFill>
                <a:latin typeface="Times New Roman" panose="02020603050405020304" pitchFamily="18" charset="0"/>
                <a:cs typeface="Times New Roman" panose="02020603050405020304" pitchFamily="18" charset="0"/>
              </a:rPr>
              <a:t>shadows.</a:t>
            </a:r>
            <a:endParaRPr lang="zh-CN" altLang="en-US" b="1" dirty="0">
              <a:solidFill>
                <a:srgbClr val="FF00FF"/>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endParaRPr lang="en-US" altLang="zh-CN" b="1" dirty="0">
              <a:latin typeface="Times New Roman" panose="02020603050405020304" pitchFamily="18" charset="0"/>
              <a:cs typeface="Times New Roman" panose="02020603050405020304" pitchFamily="18" charset="0"/>
            </a:endParaRPr>
          </a:p>
        </p:txBody>
      </p:sp>
      <p:grpSp>
        <p:nvGrpSpPr>
          <p:cNvPr id="8" name="组合 7"/>
          <p:cNvGrpSpPr/>
          <p:nvPr/>
        </p:nvGrpSpPr>
        <p:grpSpPr>
          <a:xfrm>
            <a:off x="4977506" y="1800217"/>
            <a:ext cx="3775710" cy="3489325"/>
            <a:chOff x="13648" y="3786"/>
            <a:chExt cx="5946" cy="5495"/>
          </a:xfrm>
        </p:grpSpPr>
        <p:cxnSp>
          <p:nvCxnSpPr>
            <p:cNvPr id="10" name="直接箭头连接符 9"/>
            <p:cNvCxnSpPr/>
            <p:nvPr/>
          </p:nvCxnSpPr>
          <p:spPr>
            <a:xfrm flipH="1" flipV="1">
              <a:off x="16610" y="7189"/>
              <a:ext cx="376" cy="381"/>
            </a:xfrm>
            <a:prstGeom prst="straightConnector1">
              <a:avLst/>
            </a:prstGeom>
            <a:ln w="22225">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16147" y="7101"/>
              <a:ext cx="3447" cy="1309"/>
            </a:xfrm>
            <a:prstGeom prst="rect">
              <a:avLst/>
            </a:prstGeom>
            <a:noFill/>
          </p:spPr>
          <p:txBody>
            <a:bodyPr wrap="square" rtlCol="0">
              <a:spAutoFit/>
            </a:bodyPr>
            <a:lstStyle/>
            <a:p>
              <a:pPr algn="ctr"/>
              <a:r>
                <a:rPr lang="en-US" altLang="zh-CN" sz="2400" b="1" dirty="0">
                  <a:solidFill>
                    <a:srgbClr val="0000FF"/>
                  </a:solidFill>
                  <a:latin typeface="Times New Roman" panose="02020603050405020304" pitchFamily="18" charset="0"/>
                  <a:cs typeface="Times New Roman" panose="02020603050405020304" pitchFamily="18" charset="0"/>
                </a:rPr>
                <a:t>Lens</a:t>
              </a:r>
            </a:p>
            <a:p>
              <a:pPr algn="ctr"/>
              <a:r>
                <a:rPr lang="en-US" altLang="zh-CN" sz="2400" b="1" dirty="0" smtClean="0">
                  <a:solidFill>
                    <a:srgbClr val="0000FF"/>
                  </a:solidFill>
                  <a:latin typeface="Times New Roman" panose="02020603050405020304" pitchFamily="18" charset="0"/>
                  <a:cs typeface="Times New Roman" panose="02020603050405020304" pitchFamily="18" charset="0"/>
                </a:rPr>
                <a:t>(</a:t>
              </a:r>
              <a:r>
                <a:rPr lang="en-US" altLang="zh-CN" sz="2400" b="1" dirty="0">
                  <a:solidFill>
                    <a:srgbClr val="0000FF"/>
                  </a:solidFill>
                  <a:latin typeface="Times New Roman" panose="02020603050405020304" pitchFamily="18" charset="0"/>
                  <a:cs typeface="Times New Roman" panose="02020603050405020304" pitchFamily="18" charset="0"/>
                  <a:sym typeface="+mn-ea"/>
                </a:rPr>
                <a:t>R</a:t>
              </a:r>
              <a:r>
                <a:rPr lang="en-US" altLang="zh-CN" sz="2400" b="1" dirty="0" smtClean="0">
                  <a:solidFill>
                    <a:srgbClr val="0000FF"/>
                  </a:solidFill>
                  <a:latin typeface="Times New Roman" panose="02020603050405020304" pitchFamily="18" charset="0"/>
                  <a:cs typeface="Times New Roman" panose="02020603050405020304" pitchFamily="18" charset="0"/>
                  <a:sym typeface="+mn-ea"/>
                </a:rPr>
                <a:t>efractive</a:t>
              </a:r>
              <a:r>
                <a:rPr lang="en-US" altLang="zh-CN" sz="2400" b="1" dirty="0">
                  <a:solidFill>
                    <a:srgbClr val="0000FF"/>
                  </a:solidFill>
                  <a:latin typeface="Times New Roman" panose="02020603050405020304" pitchFamily="18" charset="0"/>
                  <a:cs typeface="Times New Roman" panose="02020603050405020304" pitchFamily="18" charset="0"/>
                  <a:sym typeface="+mn-ea"/>
                </a:rPr>
                <a:t>)</a:t>
              </a:r>
              <a:endParaRPr lang="en-US" altLang="zh-CN" sz="2400" b="1" dirty="0">
                <a:solidFill>
                  <a:srgbClr val="0000FF"/>
                </a:solidFill>
                <a:latin typeface="Times New Roman" panose="02020603050405020304" pitchFamily="18" charset="0"/>
                <a:cs typeface="Times New Roman" panose="02020603050405020304" pitchFamily="18" charset="0"/>
              </a:endParaRPr>
            </a:p>
          </p:txBody>
        </p:sp>
        <p:sp>
          <p:nvSpPr>
            <p:cNvPr id="12" name="文本框 11"/>
            <p:cNvSpPr txBox="1"/>
            <p:nvPr/>
          </p:nvSpPr>
          <p:spPr>
            <a:xfrm>
              <a:off x="15453" y="8513"/>
              <a:ext cx="2834" cy="727"/>
            </a:xfrm>
            <a:prstGeom prst="rect">
              <a:avLst/>
            </a:prstGeom>
            <a:noFill/>
          </p:spPr>
          <p:txBody>
            <a:bodyPr wrap="square" rtlCol="0">
              <a:spAutoFit/>
            </a:bodyPr>
            <a:lstStyle/>
            <a:p>
              <a:pPr algn="ctr"/>
              <a:r>
                <a:rPr lang="en-US" altLang="zh-CN" sz="2400" b="1" dirty="0">
                  <a:solidFill>
                    <a:srgbClr val="0000FF"/>
                  </a:solidFill>
                  <a:latin typeface="Times New Roman" panose="02020603050405020304" pitchFamily="18" charset="0"/>
                  <a:cs typeface="Times New Roman" panose="02020603050405020304" pitchFamily="18" charset="0"/>
                  <a:sym typeface="+mn-ea"/>
                </a:rPr>
                <a:t>C</a:t>
              </a:r>
              <a:r>
                <a:rPr lang="en-US" altLang="zh-CN" sz="2400" b="1" dirty="0" smtClean="0">
                  <a:solidFill>
                    <a:srgbClr val="0000FF"/>
                  </a:solidFill>
                  <a:latin typeface="Times New Roman" panose="02020603050405020304" pitchFamily="18" charset="0"/>
                  <a:cs typeface="Times New Roman" panose="02020603050405020304" pitchFamily="18" charset="0"/>
                  <a:sym typeface="+mn-ea"/>
                </a:rPr>
                <a:t>amera</a:t>
              </a:r>
              <a:endParaRPr lang="en-US" altLang="zh-CN" sz="2400" b="1" dirty="0">
                <a:solidFill>
                  <a:srgbClr val="0000FF"/>
                </a:solidFill>
                <a:latin typeface="Times New Roman" panose="02020603050405020304" pitchFamily="18" charset="0"/>
                <a:cs typeface="Times New Roman" panose="02020603050405020304" pitchFamily="18" charset="0"/>
              </a:endParaRPr>
            </a:p>
          </p:txBody>
        </p:sp>
        <p:cxnSp>
          <p:nvCxnSpPr>
            <p:cNvPr id="13" name="直接箭头连接符 12"/>
            <p:cNvCxnSpPr/>
            <p:nvPr/>
          </p:nvCxnSpPr>
          <p:spPr>
            <a:xfrm>
              <a:off x="14872" y="3823"/>
              <a:ext cx="19" cy="2095"/>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a:off x="15285" y="3823"/>
              <a:ext cx="16" cy="2076"/>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a:off x="15935" y="3786"/>
              <a:ext cx="22" cy="2385"/>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15522" y="3811"/>
              <a:ext cx="4" cy="2163"/>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a:off x="16322" y="3811"/>
              <a:ext cx="66" cy="2725"/>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16122" y="3811"/>
              <a:ext cx="51" cy="2519"/>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14660" y="3823"/>
              <a:ext cx="18" cy="2109"/>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13648" y="3836"/>
              <a:ext cx="2920" cy="5445"/>
              <a:chOff x="13648" y="3836"/>
              <a:chExt cx="2920" cy="5445"/>
            </a:xfrm>
          </p:grpSpPr>
          <p:cxnSp>
            <p:nvCxnSpPr>
              <p:cNvPr id="21" name="直接箭头连接符 20"/>
              <p:cNvCxnSpPr/>
              <p:nvPr/>
            </p:nvCxnSpPr>
            <p:spPr>
              <a:xfrm flipH="1">
                <a:off x="15331" y="8882"/>
                <a:ext cx="558" cy="218"/>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a:off x="15072" y="3836"/>
                <a:ext cx="39" cy="2057"/>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a:off x="15710" y="3836"/>
                <a:ext cx="41" cy="2194"/>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a:off x="14435" y="3861"/>
                <a:ext cx="22" cy="2188"/>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a:off x="14222" y="3848"/>
                <a:ext cx="10" cy="2342"/>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nvCxnSpPr>
            <p:spPr>
              <a:xfrm>
                <a:off x="14010" y="3861"/>
                <a:ext cx="25" cy="2497"/>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p:nvPr/>
            </p:nvCxnSpPr>
            <p:spPr>
              <a:xfrm>
                <a:off x="13797" y="3886"/>
                <a:ext cx="23" cy="2716"/>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3859" y="7252"/>
                <a:ext cx="1177" cy="1847"/>
              </a:xfrm>
              <a:prstGeom prst="line">
                <a:avLst/>
              </a:prstGeom>
            </p:spPr>
            <p:style>
              <a:lnRef idx="1">
                <a:schemeClr val="accent2"/>
              </a:lnRef>
              <a:fillRef idx="0">
                <a:schemeClr val="accent2"/>
              </a:fillRef>
              <a:effectRef idx="0">
                <a:schemeClr val="accent2"/>
              </a:effectRef>
              <a:fontRef idx="minor">
                <a:schemeClr val="tx1"/>
              </a:fontRef>
            </p:style>
          </p:cxnSp>
          <p:cxnSp>
            <p:nvCxnSpPr>
              <p:cNvPr id="29" name="直接连接符 28"/>
              <p:cNvCxnSpPr/>
              <p:nvPr/>
            </p:nvCxnSpPr>
            <p:spPr>
              <a:xfrm>
                <a:off x="15025" y="7218"/>
                <a:ext cx="0" cy="1869"/>
              </a:xfrm>
              <a:prstGeom prst="line">
                <a:avLst/>
              </a:prstGeom>
            </p:spPr>
            <p:style>
              <a:lnRef idx="1">
                <a:schemeClr val="accent2"/>
              </a:lnRef>
              <a:fillRef idx="0">
                <a:schemeClr val="accent2"/>
              </a:fillRef>
              <a:effectRef idx="0">
                <a:schemeClr val="accent2"/>
              </a:effectRef>
              <a:fontRef idx="minor">
                <a:schemeClr val="tx1"/>
              </a:fontRef>
            </p:style>
          </p:cxnSp>
          <p:cxnSp>
            <p:nvCxnSpPr>
              <p:cNvPr id="30" name="直接连接符 29"/>
              <p:cNvCxnSpPr/>
              <p:nvPr/>
            </p:nvCxnSpPr>
            <p:spPr>
              <a:xfrm flipH="1">
                <a:off x="15025" y="7252"/>
                <a:ext cx="1304" cy="1824"/>
              </a:xfrm>
              <a:prstGeom prst="line">
                <a:avLst/>
              </a:prstGeom>
            </p:spPr>
            <p:style>
              <a:lnRef idx="1">
                <a:schemeClr val="accent2"/>
              </a:lnRef>
              <a:fillRef idx="0">
                <a:schemeClr val="accent2"/>
              </a:fillRef>
              <a:effectRef idx="0">
                <a:schemeClr val="accent2"/>
              </a:effectRef>
              <a:fontRef idx="minor">
                <a:schemeClr val="tx1"/>
              </a:fontRef>
            </p:style>
          </p:cxnSp>
          <p:cxnSp>
            <p:nvCxnSpPr>
              <p:cNvPr id="31" name="直接连接符 30"/>
              <p:cNvCxnSpPr/>
              <p:nvPr/>
            </p:nvCxnSpPr>
            <p:spPr>
              <a:xfrm>
                <a:off x="14159" y="7264"/>
                <a:ext cx="866" cy="1812"/>
              </a:xfrm>
              <a:prstGeom prst="line">
                <a:avLst/>
              </a:prstGeom>
            </p:spPr>
            <p:style>
              <a:lnRef idx="1">
                <a:schemeClr val="accent2"/>
              </a:lnRef>
              <a:fillRef idx="0">
                <a:schemeClr val="accent2"/>
              </a:fillRef>
              <a:effectRef idx="0">
                <a:schemeClr val="accent2"/>
              </a:effectRef>
              <a:fontRef idx="minor">
                <a:schemeClr val="tx1"/>
              </a:fontRef>
            </p:style>
          </p:cxnSp>
          <p:cxnSp>
            <p:nvCxnSpPr>
              <p:cNvPr id="32" name="直接连接符 31"/>
              <p:cNvCxnSpPr/>
              <p:nvPr/>
            </p:nvCxnSpPr>
            <p:spPr>
              <a:xfrm flipH="1">
                <a:off x="15013" y="7246"/>
                <a:ext cx="969" cy="1812"/>
              </a:xfrm>
              <a:prstGeom prst="line">
                <a:avLst/>
              </a:prstGeom>
            </p:spPr>
            <p:style>
              <a:lnRef idx="1">
                <a:schemeClr val="accent2"/>
              </a:lnRef>
              <a:fillRef idx="0">
                <a:schemeClr val="accent2"/>
              </a:fillRef>
              <a:effectRef idx="0">
                <a:schemeClr val="accent2"/>
              </a:effectRef>
              <a:fontRef idx="minor">
                <a:schemeClr val="tx1"/>
              </a:fontRef>
            </p:style>
          </p:cxnSp>
          <p:cxnSp>
            <p:nvCxnSpPr>
              <p:cNvPr id="33" name="直接连接符 32"/>
              <p:cNvCxnSpPr/>
              <p:nvPr/>
            </p:nvCxnSpPr>
            <p:spPr>
              <a:xfrm>
                <a:off x="14425" y="7276"/>
                <a:ext cx="588" cy="1765"/>
              </a:xfrm>
              <a:prstGeom prst="line">
                <a:avLst/>
              </a:prstGeom>
            </p:spPr>
            <p:style>
              <a:lnRef idx="1">
                <a:schemeClr val="accent2"/>
              </a:lnRef>
              <a:fillRef idx="0">
                <a:schemeClr val="accent2"/>
              </a:fillRef>
              <a:effectRef idx="0">
                <a:schemeClr val="accent2"/>
              </a:effectRef>
              <a:fontRef idx="minor">
                <a:schemeClr val="tx1"/>
              </a:fontRef>
            </p:style>
          </p:cxnSp>
          <p:cxnSp>
            <p:nvCxnSpPr>
              <p:cNvPr id="34" name="直接连接符 33"/>
              <p:cNvCxnSpPr/>
              <p:nvPr/>
            </p:nvCxnSpPr>
            <p:spPr>
              <a:xfrm flipH="1">
                <a:off x="15035" y="7264"/>
                <a:ext cx="635" cy="1765"/>
              </a:xfrm>
              <a:prstGeom prst="line">
                <a:avLst/>
              </a:prstGeom>
            </p:spPr>
            <p:style>
              <a:lnRef idx="1">
                <a:schemeClr val="accent2"/>
              </a:lnRef>
              <a:fillRef idx="0">
                <a:schemeClr val="accent2"/>
              </a:fillRef>
              <a:effectRef idx="0">
                <a:schemeClr val="accent2"/>
              </a:effectRef>
              <a:fontRef idx="minor">
                <a:schemeClr val="tx1"/>
              </a:fontRef>
            </p:style>
          </p:cxnSp>
          <p:cxnSp>
            <p:nvCxnSpPr>
              <p:cNvPr id="35" name="直接连接符 34"/>
              <p:cNvCxnSpPr/>
              <p:nvPr/>
            </p:nvCxnSpPr>
            <p:spPr>
              <a:xfrm>
                <a:off x="14701" y="7264"/>
                <a:ext cx="323" cy="1777"/>
              </a:xfrm>
              <a:prstGeom prst="line">
                <a:avLst/>
              </a:prstGeom>
            </p:spPr>
            <p:style>
              <a:lnRef idx="1">
                <a:schemeClr val="accent2"/>
              </a:lnRef>
              <a:fillRef idx="0">
                <a:schemeClr val="accent2"/>
              </a:fillRef>
              <a:effectRef idx="0">
                <a:schemeClr val="accent2"/>
              </a:effectRef>
              <a:fontRef idx="minor">
                <a:schemeClr val="tx1"/>
              </a:fontRef>
            </p:style>
          </p:cxnSp>
          <p:cxnSp>
            <p:nvCxnSpPr>
              <p:cNvPr id="36" name="直接连接符 35"/>
              <p:cNvCxnSpPr/>
              <p:nvPr/>
            </p:nvCxnSpPr>
            <p:spPr>
              <a:xfrm flipH="1">
                <a:off x="15025" y="7229"/>
                <a:ext cx="334" cy="1800"/>
              </a:xfrm>
              <a:prstGeom prst="line">
                <a:avLst/>
              </a:prstGeom>
            </p:spPr>
            <p:style>
              <a:lnRef idx="1">
                <a:schemeClr val="accent2"/>
              </a:lnRef>
              <a:fillRef idx="0">
                <a:schemeClr val="accent2"/>
              </a:fillRef>
              <a:effectRef idx="0">
                <a:schemeClr val="accent2"/>
              </a:effectRef>
              <a:fontRef idx="minor">
                <a:schemeClr val="tx1"/>
              </a:fontRef>
            </p:style>
          </p:cxnSp>
          <p:sp>
            <p:nvSpPr>
              <p:cNvPr id="37" name="矩形 36"/>
              <p:cNvSpPr/>
              <p:nvPr/>
            </p:nvSpPr>
            <p:spPr>
              <a:xfrm>
                <a:off x="14766" y="9029"/>
                <a:ext cx="545" cy="25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b="1">
                  <a:latin typeface="Times New Roman" panose="02020603050405020304" pitchFamily="18" charset="0"/>
                  <a:cs typeface="Times New Roman" panose="02020603050405020304" pitchFamily="18" charset="0"/>
                </a:endParaRPr>
              </a:p>
            </p:txBody>
          </p:sp>
          <p:sp>
            <p:nvSpPr>
              <p:cNvPr id="38" name=" 196"/>
              <p:cNvSpPr/>
              <p:nvPr/>
            </p:nvSpPr>
            <p:spPr>
              <a:xfrm flipV="1">
                <a:off x="13648" y="5870"/>
                <a:ext cx="2920" cy="1377"/>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b="1">
                  <a:solidFill>
                    <a:srgbClr val="FFFFFF"/>
                  </a:solidFill>
                  <a:latin typeface="Times New Roman" panose="02020603050405020304" pitchFamily="18" charset="0"/>
                  <a:cs typeface="Times New Roman" panose="02020603050405020304" pitchFamily="18" charset="0"/>
                </a:endParaRPr>
              </a:p>
            </p:txBody>
          </p:sp>
        </p:grpSp>
      </p:grpSp>
      <p:grpSp>
        <p:nvGrpSpPr>
          <p:cNvPr id="39" name="组合 38"/>
          <p:cNvGrpSpPr/>
          <p:nvPr/>
        </p:nvGrpSpPr>
        <p:grpSpPr>
          <a:xfrm>
            <a:off x="746195" y="1979201"/>
            <a:ext cx="3733528" cy="2662555"/>
            <a:chOff x="458" y="3638"/>
            <a:chExt cx="5072" cy="4193"/>
          </a:xfrm>
        </p:grpSpPr>
        <p:sp>
          <p:nvSpPr>
            <p:cNvPr id="40" name="文本框 39"/>
            <p:cNvSpPr txBox="1"/>
            <p:nvPr/>
          </p:nvSpPr>
          <p:spPr>
            <a:xfrm>
              <a:off x="668" y="4195"/>
              <a:ext cx="1949" cy="727"/>
            </a:xfrm>
            <a:prstGeom prst="rect">
              <a:avLst/>
            </a:prstGeom>
            <a:noFill/>
          </p:spPr>
          <p:txBody>
            <a:bodyPr wrap="square" rtlCol="0">
              <a:spAutoFit/>
            </a:bodyPr>
            <a:lstStyle/>
            <a:p>
              <a:pPr algn="ctr"/>
              <a:r>
                <a:rPr lang="en-US" altLang="zh-CN" sz="2400" b="1" dirty="0">
                  <a:solidFill>
                    <a:srgbClr val="FF0000"/>
                  </a:solidFill>
                  <a:latin typeface="Times New Roman" panose="02020603050405020304" pitchFamily="18" charset="0"/>
                  <a:cs typeface="Times New Roman" panose="02020603050405020304" pitchFamily="18" charset="0"/>
                </a:rPr>
                <a:t>C</a:t>
              </a:r>
              <a:r>
                <a:rPr lang="en-US" altLang="zh-CN" sz="2400" b="1" dirty="0" smtClean="0">
                  <a:solidFill>
                    <a:srgbClr val="FF0000"/>
                  </a:solidFill>
                  <a:latin typeface="Times New Roman" panose="02020603050405020304" pitchFamily="18" charset="0"/>
                  <a:cs typeface="Times New Roman" panose="02020603050405020304" pitchFamily="18" charset="0"/>
                </a:rPr>
                <a:t>amera</a:t>
              </a:r>
              <a:endParaRPr lang="en-US" altLang="zh-CN" sz="2400" b="1" dirty="0">
                <a:solidFill>
                  <a:srgbClr val="FF0000"/>
                </a:solidFill>
                <a:latin typeface="Times New Roman" panose="02020603050405020304" pitchFamily="18" charset="0"/>
                <a:cs typeface="Times New Roman" panose="02020603050405020304" pitchFamily="18" charset="0"/>
              </a:endParaRPr>
            </a:p>
          </p:txBody>
        </p:sp>
        <p:grpSp>
          <p:nvGrpSpPr>
            <p:cNvPr id="41" name="组合 40"/>
            <p:cNvGrpSpPr/>
            <p:nvPr/>
          </p:nvGrpSpPr>
          <p:grpSpPr>
            <a:xfrm>
              <a:off x="2586" y="3638"/>
              <a:ext cx="2944" cy="4193"/>
              <a:chOff x="2586" y="3638"/>
              <a:chExt cx="2944" cy="4193"/>
            </a:xfrm>
          </p:grpSpPr>
          <p:sp>
            <p:nvSpPr>
              <p:cNvPr id="46" name="新月形 45"/>
              <p:cNvSpPr/>
              <p:nvPr/>
            </p:nvSpPr>
            <p:spPr>
              <a:xfrm rot="16200000">
                <a:off x="3861" y="6162"/>
                <a:ext cx="394" cy="2944"/>
              </a:xfrm>
              <a:prstGeom prst="moon">
                <a:avLst/>
              </a:prstGeom>
            </p:spPr>
            <p:style>
              <a:lnRef idx="3">
                <a:schemeClr val="lt1"/>
              </a:lnRef>
              <a:fillRef idx="1">
                <a:schemeClr val="accent1"/>
              </a:fillRef>
              <a:effectRef idx="1">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1">
                  <a:latin typeface="Times New Roman" panose="02020603050405020304" pitchFamily="18" charset="0"/>
                  <a:cs typeface="Times New Roman" panose="02020603050405020304" pitchFamily="18" charset="0"/>
                </a:endParaRPr>
              </a:p>
            </p:txBody>
          </p:sp>
          <p:cxnSp>
            <p:nvCxnSpPr>
              <p:cNvPr id="47" name="直接箭头连接符 46"/>
              <p:cNvCxnSpPr/>
              <p:nvPr/>
            </p:nvCxnSpPr>
            <p:spPr>
              <a:xfrm>
                <a:off x="3163" y="3657"/>
                <a:ext cx="0" cy="4009"/>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直接箭头连接符 47"/>
              <p:cNvCxnSpPr/>
              <p:nvPr/>
            </p:nvCxnSpPr>
            <p:spPr>
              <a:xfrm>
                <a:off x="3502" y="3669"/>
                <a:ext cx="0" cy="4009"/>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直接箭头连接符 48"/>
              <p:cNvCxnSpPr/>
              <p:nvPr/>
            </p:nvCxnSpPr>
            <p:spPr>
              <a:xfrm>
                <a:off x="3688" y="3669"/>
                <a:ext cx="0" cy="4009"/>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p:nvPr/>
            </p:nvCxnSpPr>
            <p:spPr>
              <a:xfrm>
                <a:off x="3858" y="3684"/>
                <a:ext cx="0" cy="4009"/>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a:off x="4058" y="3694"/>
                <a:ext cx="0" cy="4009"/>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接箭头连接符 51"/>
              <p:cNvCxnSpPr/>
              <p:nvPr/>
            </p:nvCxnSpPr>
            <p:spPr>
              <a:xfrm>
                <a:off x="4290" y="3685"/>
                <a:ext cx="0" cy="4009"/>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直接箭头连接符 52"/>
              <p:cNvCxnSpPr/>
              <p:nvPr/>
            </p:nvCxnSpPr>
            <p:spPr>
              <a:xfrm>
                <a:off x="4506" y="3662"/>
                <a:ext cx="0" cy="4009"/>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直接箭头连接符 53"/>
              <p:cNvCxnSpPr/>
              <p:nvPr/>
            </p:nvCxnSpPr>
            <p:spPr>
              <a:xfrm>
                <a:off x="4748" y="3638"/>
                <a:ext cx="0" cy="4009"/>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a:off x="4971" y="3657"/>
                <a:ext cx="0" cy="4009"/>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a:off x="2975" y="3638"/>
                <a:ext cx="0" cy="4009"/>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a:off x="3331" y="3669"/>
                <a:ext cx="0" cy="4009"/>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直接箭头连接符 57"/>
              <p:cNvCxnSpPr/>
              <p:nvPr/>
            </p:nvCxnSpPr>
            <p:spPr>
              <a:xfrm>
                <a:off x="5148" y="3657"/>
                <a:ext cx="0" cy="4009"/>
              </a:xfrm>
              <a:prstGeom prst="straightConnector1">
                <a:avLst/>
              </a:prstGeom>
              <a:ln>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V="1">
                <a:off x="3832" y="5557"/>
                <a:ext cx="221" cy="2069"/>
              </a:xfrm>
              <a:prstGeom prst="line">
                <a:avLst/>
              </a:prstGeom>
            </p:spPr>
            <p:style>
              <a:lnRef idx="1">
                <a:schemeClr val="accent2"/>
              </a:lnRef>
              <a:fillRef idx="0">
                <a:schemeClr val="accent2"/>
              </a:fillRef>
              <a:effectRef idx="0">
                <a:schemeClr val="accent2"/>
              </a:effectRef>
              <a:fontRef idx="minor">
                <a:schemeClr val="tx1"/>
              </a:fontRef>
            </p:style>
          </p:cxnSp>
          <p:cxnSp>
            <p:nvCxnSpPr>
              <p:cNvPr id="60" name="直接连接符 59"/>
              <p:cNvCxnSpPr/>
              <p:nvPr/>
            </p:nvCxnSpPr>
            <p:spPr>
              <a:xfrm flipH="1" flipV="1">
                <a:off x="4070" y="5540"/>
                <a:ext cx="203" cy="2069"/>
              </a:xfrm>
              <a:prstGeom prst="line">
                <a:avLst/>
              </a:prstGeom>
            </p:spPr>
            <p:style>
              <a:lnRef idx="1">
                <a:schemeClr val="accent2"/>
              </a:lnRef>
              <a:fillRef idx="0">
                <a:schemeClr val="accent2"/>
              </a:fillRef>
              <a:effectRef idx="0">
                <a:schemeClr val="accent2"/>
              </a:effectRef>
              <a:fontRef idx="minor">
                <a:schemeClr val="tx1"/>
              </a:fontRef>
            </p:style>
          </p:cxnSp>
          <p:cxnSp>
            <p:nvCxnSpPr>
              <p:cNvPr id="61" name="直接连接符 60"/>
              <p:cNvCxnSpPr/>
              <p:nvPr/>
            </p:nvCxnSpPr>
            <p:spPr>
              <a:xfrm flipV="1">
                <a:off x="3510" y="5557"/>
                <a:ext cx="560" cy="2019"/>
              </a:xfrm>
              <a:prstGeom prst="line">
                <a:avLst/>
              </a:prstGeom>
            </p:spPr>
            <p:style>
              <a:lnRef idx="1">
                <a:schemeClr val="accent2"/>
              </a:lnRef>
              <a:fillRef idx="0">
                <a:schemeClr val="accent2"/>
              </a:fillRef>
              <a:effectRef idx="0">
                <a:schemeClr val="accent2"/>
              </a:effectRef>
              <a:fontRef idx="minor">
                <a:schemeClr val="tx1"/>
              </a:fontRef>
            </p:style>
          </p:cxnSp>
          <p:cxnSp>
            <p:nvCxnSpPr>
              <p:cNvPr id="62" name="直接连接符 61"/>
              <p:cNvCxnSpPr/>
              <p:nvPr/>
            </p:nvCxnSpPr>
            <p:spPr>
              <a:xfrm flipH="1" flipV="1">
                <a:off x="4087" y="5625"/>
                <a:ext cx="627" cy="1917"/>
              </a:xfrm>
              <a:prstGeom prst="line">
                <a:avLst/>
              </a:prstGeom>
            </p:spPr>
            <p:style>
              <a:lnRef idx="1">
                <a:schemeClr val="accent2"/>
              </a:lnRef>
              <a:fillRef idx="0">
                <a:schemeClr val="accent2"/>
              </a:fillRef>
              <a:effectRef idx="0">
                <a:schemeClr val="accent2"/>
              </a:effectRef>
              <a:fontRef idx="minor">
                <a:schemeClr val="tx1"/>
              </a:fontRef>
            </p:style>
          </p:cxnSp>
          <p:cxnSp>
            <p:nvCxnSpPr>
              <p:cNvPr id="63" name="直接连接符 62"/>
              <p:cNvCxnSpPr/>
              <p:nvPr/>
            </p:nvCxnSpPr>
            <p:spPr>
              <a:xfrm flipV="1">
                <a:off x="3171" y="5659"/>
                <a:ext cx="865" cy="1917"/>
              </a:xfrm>
              <a:prstGeom prst="line">
                <a:avLst/>
              </a:prstGeom>
            </p:spPr>
            <p:style>
              <a:lnRef idx="1">
                <a:schemeClr val="accent2"/>
              </a:lnRef>
              <a:fillRef idx="0">
                <a:schemeClr val="accent2"/>
              </a:fillRef>
              <a:effectRef idx="0">
                <a:schemeClr val="accent2"/>
              </a:effectRef>
              <a:fontRef idx="minor">
                <a:schemeClr val="tx1"/>
              </a:fontRef>
            </p:style>
          </p:cxnSp>
          <p:cxnSp>
            <p:nvCxnSpPr>
              <p:cNvPr id="64" name="直接连接符 63"/>
              <p:cNvCxnSpPr/>
              <p:nvPr/>
            </p:nvCxnSpPr>
            <p:spPr>
              <a:xfrm flipH="1" flipV="1">
                <a:off x="4053" y="5693"/>
                <a:ext cx="933" cy="1849"/>
              </a:xfrm>
              <a:prstGeom prst="line">
                <a:avLst/>
              </a:prstGeom>
            </p:spPr>
            <p:style>
              <a:lnRef idx="1">
                <a:schemeClr val="accent2"/>
              </a:lnRef>
              <a:fillRef idx="0">
                <a:schemeClr val="accent2"/>
              </a:fillRef>
              <a:effectRef idx="0">
                <a:schemeClr val="accent2"/>
              </a:effectRef>
              <a:fontRef idx="minor">
                <a:schemeClr val="tx1"/>
              </a:fontRef>
            </p:style>
          </p:cxnSp>
          <p:cxnSp>
            <p:nvCxnSpPr>
              <p:cNvPr id="65" name="直接连接符 64"/>
              <p:cNvCxnSpPr/>
              <p:nvPr/>
            </p:nvCxnSpPr>
            <p:spPr>
              <a:xfrm flipV="1">
                <a:off x="2950" y="5676"/>
                <a:ext cx="1103" cy="1815"/>
              </a:xfrm>
              <a:prstGeom prst="line">
                <a:avLst/>
              </a:prstGeom>
            </p:spPr>
            <p:style>
              <a:lnRef idx="1">
                <a:schemeClr val="accent2"/>
              </a:lnRef>
              <a:fillRef idx="0">
                <a:schemeClr val="accent2"/>
              </a:fillRef>
              <a:effectRef idx="0">
                <a:schemeClr val="accent2"/>
              </a:effectRef>
              <a:fontRef idx="minor">
                <a:schemeClr val="tx1"/>
              </a:fontRef>
            </p:style>
          </p:cxnSp>
          <p:cxnSp>
            <p:nvCxnSpPr>
              <p:cNvPr id="66" name="直接连接符 65"/>
              <p:cNvCxnSpPr/>
              <p:nvPr/>
            </p:nvCxnSpPr>
            <p:spPr>
              <a:xfrm flipH="1" flipV="1">
                <a:off x="4070" y="5693"/>
                <a:ext cx="1068" cy="1849"/>
              </a:xfrm>
              <a:prstGeom prst="line">
                <a:avLst/>
              </a:prstGeom>
            </p:spPr>
            <p:style>
              <a:lnRef idx="1">
                <a:schemeClr val="accent2"/>
              </a:lnRef>
              <a:fillRef idx="0">
                <a:schemeClr val="accent2"/>
              </a:fillRef>
              <a:effectRef idx="0">
                <a:schemeClr val="accent2"/>
              </a:effectRef>
              <a:fontRef idx="minor">
                <a:schemeClr val="tx1"/>
              </a:fontRef>
            </p:style>
          </p:cxnSp>
          <p:sp>
            <p:nvSpPr>
              <p:cNvPr id="67" name="矩形 66"/>
              <p:cNvSpPr/>
              <p:nvPr/>
            </p:nvSpPr>
            <p:spPr>
              <a:xfrm>
                <a:off x="3849" y="5354"/>
                <a:ext cx="407" cy="37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b="1">
                  <a:latin typeface="Times New Roman" panose="02020603050405020304" pitchFamily="18" charset="0"/>
                  <a:cs typeface="Times New Roman" panose="02020603050405020304" pitchFamily="18" charset="0"/>
                </a:endParaRPr>
              </a:p>
            </p:txBody>
          </p:sp>
        </p:grpSp>
        <p:cxnSp>
          <p:nvCxnSpPr>
            <p:cNvPr id="43" name="直接箭头连接符 42"/>
            <p:cNvCxnSpPr/>
            <p:nvPr/>
          </p:nvCxnSpPr>
          <p:spPr>
            <a:xfrm>
              <a:off x="2428" y="4723"/>
              <a:ext cx="1303" cy="653"/>
            </a:xfrm>
            <a:prstGeom prst="straightConnector1">
              <a:avLst/>
            </a:prstGeom>
            <a:ln w="28575">
              <a:solidFill>
                <a:srgbClr val="FF0000"/>
              </a:solidFill>
              <a:tailEnd type="arrow" w="med" len="med"/>
            </a:ln>
          </p:spPr>
          <p:style>
            <a:lnRef idx="3">
              <a:schemeClr val="accent2"/>
            </a:lnRef>
            <a:fillRef idx="0">
              <a:schemeClr val="accent2"/>
            </a:fillRef>
            <a:effectRef idx="2">
              <a:schemeClr val="accent2"/>
            </a:effectRef>
            <a:fontRef idx="minor">
              <a:schemeClr val="tx1"/>
            </a:fontRef>
          </p:style>
        </p:cxnSp>
        <p:cxnSp>
          <p:nvCxnSpPr>
            <p:cNvPr id="44" name="直接箭头连接符 43"/>
            <p:cNvCxnSpPr>
              <a:endCxn id="46" idx="0"/>
            </p:cNvCxnSpPr>
            <p:nvPr/>
          </p:nvCxnSpPr>
          <p:spPr>
            <a:xfrm>
              <a:off x="2006" y="6951"/>
              <a:ext cx="580" cy="486"/>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458" y="5644"/>
              <a:ext cx="2200" cy="1309"/>
            </a:xfrm>
            <a:prstGeom prst="rect">
              <a:avLst/>
            </a:prstGeom>
            <a:noFill/>
          </p:spPr>
          <p:txBody>
            <a:bodyPr wrap="square" rtlCol="0">
              <a:spAutoFit/>
            </a:bodyPr>
            <a:lstStyle/>
            <a:p>
              <a:pPr algn="ctr"/>
              <a:r>
                <a:rPr lang="en-US" altLang="zh-CN" sz="2400" b="1" dirty="0">
                  <a:solidFill>
                    <a:srgbClr val="FF0000"/>
                  </a:solidFill>
                  <a:latin typeface="Times New Roman" panose="02020603050405020304" pitchFamily="18" charset="0"/>
                  <a:cs typeface="Times New Roman" panose="02020603050405020304" pitchFamily="18" charset="0"/>
                </a:rPr>
                <a:t>Mirror</a:t>
              </a:r>
            </a:p>
            <a:p>
              <a:pPr algn="ctr"/>
              <a:r>
                <a:rPr lang="en-US" altLang="zh-CN" sz="2400" b="1" dirty="0" smtClean="0">
                  <a:solidFill>
                    <a:srgbClr val="FF0000"/>
                  </a:solidFill>
                  <a:latin typeface="Times New Roman" panose="02020603050405020304" pitchFamily="18" charset="0"/>
                  <a:cs typeface="Times New Roman" panose="02020603050405020304" pitchFamily="18" charset="0"/>
                </a:rPr>
                <a:t>(Reflective</a:t>
              </a:r>
              <a:r>
                <a:rPr lang="en-US" altLang="zh-CN" sz="2400" b="1" dirty="0">
                  <a:solidFill>
                    <a:srgbClr val="FF0000"/>
                  </a:solidFill>
                  <a:latin typeface="Times New Roman" panose="02020603050405020304" pitchFamily="18" charset="0"/>
                  <a:cs typeface="Times New Roman" panose="02020603050405020304" pitchFamily="18" charset="0"/>
                </a:rPr>
                <a:t>)</a:t>
              </a:r>
            </a:p>
          </p:txBody>
        </p:sp>
      </p:grpSp>
      <p:sp>
        <p:nvSpPr>
          <p:cNvPr id="68" name="标题 3"/>
          <p:cNvSpPr txBox="1">
            <a:spLocks/>
          </p:cNvSpPr>
          <p:nvPr/>
        </p:nvSpPr>
        <p:spPr>
          <a:xfrm>
            <a:off x="1407286" y="408043"/>
            <a:ext cx="6456832" cy="1184940"/>
          </a:xfrm>
          <a:prstGeom prst="rect">
            <a:avLst/>
          </a:prstGeom>
        </p:spPr>
        <p:txBody>
          <a:bodyPr vert="horz" wrap="non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altLang="zh-CN" sz="3600" b="1" dirty="0" smtClean="0">
                <a:solidFill>
                  <a:srgbClr val="0000FF"/>
                </a:solidFill>
                <a:latin typeface="Times New Roman" panose="02020603050405020304" pitchFamily="18" charset="0"/>
                <a:cs typeface="Times New Roman" panose="02020603050405020304" pitchFamily="18" charset="0"/>
              </a:rPr>
              <a:t>Wide FoV </a:t>
            </a:r>
            <a:r>
              <a:rPr lang="en-US" altLang="zh-CN" sz="3600" b="1" dirty="0">
                <a:solidFill>
                  <a:srgbClr val="0000FF"/>
                </a:solidFill>
                <a:latin typeface="Times New Roman" panose="02020603050405020304" pitchFamily="18" charset="0"/>
                <a:cs typeface="Times New Roman" panose="02020603050405020304" pitchFamily="18" charset="0"/>
              </a:rPr>
              <a:t>Cherenkov </a:t>
            </a:r>
            <a:r>
              <a:rPr lang="en-US" altLang="zh-CN" sz="3600" b="1" dirty="0" smtClean="0">
                <a:solidFill>
                  <a:srgbClr val="0000FF"/>
                </a:solidFill>
                <a:latin typeface="Times New Roman" panose="02020603050405020304" pitchFamily="18" charset="0"/>
                <a:cs typeface="Times New Roman" panose="02020603050405020304" pitchFamily="18" charset="0"/>
              </a:rPr>
              <a:t>Telescope</a:t>
            </a:r>
          </a:p>
          <a:p>
            <a:pPr>
              <a:defRPr/>
            </a:pPr>
            <a:r>
              <a:rPr lang="en-US" altLang="zh-CN" sz="3500" b="1" dirty="0" smtClean="0">
                <a:solidFill>
                  <a:srgbClr val="0000FF"/>
                </a:solidFill>
                <a:latin typeface="Times New Roman" panose="02020603050405020304" pitchFamily="18" charset="0"/>
                <a:cs typeface="Times New Roman" panose="02020603050405020304" pitchFamily="18" charset="0"/>
                <a:sym typeface="楷体_GB2312" pitchFamily="49" charset="-122"/>
              </a:rPr>
              <a:t>Refractive Optics</a:t>
            </a:r>
            <a:endParaRPr lang="zh-CN" altLang="en-US" sz="3500" b="1" dirty="0">
              <a:solidFill>
                <a:srgbClr val="0000FF"/>
              </a:solidFill>
              <a:latin typeface="Times New Roman" panose="02020603050405020304" pitchFamily="18" charset="0"/>
              <a:cs typeface="Times New Roman" panose="02020603050405020304" pitchFamily="18" charset="0"/>
            </a:endParaRPr>
          </a:p>
        </p:txBody>
      </p:sp>
      <p:sp>
        <p:nvSpPr>
          <p:cNvPr id="70" name="TextBox 10"/>
          <p:cNvSpPr txBox="1"/>
          <p:nvPr/>
        </p:nvSpPr>
        <p:spPr>
          <a:xfrm>
            <a:off x="4212162" y="1537607"/>
            <a:ext cx="5008038" cy="276999"/>
          </a:xfrm>
          <a:prstGeom prst="rect">
            <a:avLst/>
          </a:prstGeom>
          <a:noFill/>
        </p:spPr>
        <p:txBody>
          <a:bodyPr wrap="square" rtlCol="0">
            <a:spAutoFit/>
          </a:bodyPr>
          <a:lstStyle/>
          <a:p>
            <a:r>
              <a:rPr lang="en-US" altLang="zh-CN" sz="1200" b="1" dirty="0" smtClean="0">
                <a:solidFill>
                  <a:srgbClr val="00B050"/>
                </a:solidFill>
                <a:latin typeface="Times New Roman" panose="02020603050405020304" pitchFamily="18" charset="0"/>
                <a:cs typeface="Times New Roman" panose="02020603050405020304" pitchFamily="18" charset="0"/>
              </a:rPr>
              <a:t>Luisa </a:t>
            </a:r>
            <a:r>
              <a:rPr lang="en-US" altLang="zh-CN" sz="1200" b="1" dirty="0" err="1" smtClean="0">
                <a:solidFill>
                  <a:srgbClr val="00B050"/>
                </a:solidFill>
                <a:latin typeface="Times New Roman" panose="02020603050405020304" pitchFamily="18" charset="0"/>
                <a:cs typeface="Times New Roman" panose="02020603050405020304" pitchFamily="18" charset="0"/>
              </a:rPr>
              <a:t>Arruda</a:t>
            </a:r>
            <a:r>
              <a:rPr lang="en-US" altLang="zh-CN" sz="1200" b="1" dirty="0" smtClean="0">
                <a:solidFill>
                  <a:srgbClr val="00B050"/>
                </a:solidFill>
                <a:latin typeface="Times New Roman" panose="02020603050405020304" pitchFamily="18" charset="0"/>
                <a:cs typeface="Times New Roman" panose="02020603050405020304" pitchFamily="18" charset="0"/>
              </a:rPr>
              <a:t>, Report of PASC Winter School, </a:t>
            </a:r>
            <a:r>
              <a:rPr lang="en-US" altLang="zh-CN" sz="1200" b="1" dirty="0" err="1" smtClean="0">
                <a:solidFill>
                  <a:srgbClr val="00B050"/>
                </a:solidFill>
                <a:latin typeface="Times New Roman" panose="02020603050405020304" pitchFamily="18" charset="0"/>
                <a:cs typeface="Times New Roman" panose="02020603050405020304" pitchFamily="18" charset="0"/>
              </a:rPr>
              <a:t>Sesimbra</a:t>
            </a:r>
            <a:r>
              <a:rPr lang="en-US" altLang="zh-CN" sz="1200" b="1" dirty="0" smtClean="0">
                <a:solidFill>
                  <a:srgbClr val="00B050"/>
                </a:solidFill>
                <a:latin typeface="Times New Roman" panose="02020603050405020304" pitchFamily="18" charset="0"/>
                <a:cs typeface="Times New Roman" panose="02020603050405020304" pitchFamily="18" charset="0"/>
              </a:rPr>
              <a:t>, 12/2008</a:t>
            </a:r>
            <a:endParaRPr lang="zh-CN" altLang="en-US" sz="1200" b="1" dirty="0">
              <a:solidFill>
                <a:srgbClr val="00B050"/>
              </a:solidFill>
              <a:latin typeface="Times New Roman" panose="02020603050405020304" pitchFamily="18" charset="0"/>
              <a:cs typeface="Times New Roman" panose="02020603050405020304" pitchFamily="18" charset="0"/>
            </a:endParaRPr>
          </a:p>
        </p:txBody>
      </p:sp>
      <p:sp>
        <p:nvSpPr>
          <p:cNvPr id="69" name="文本框 39"/>
          <p:cNvSpPr txBox="1"/>
          <p:nvPr/>
        </p:nvSpPr>
        <p:spPr>
          <a:xfrm>
            <a:off x="-12182" y="2775577"/>
            <a:ext cx="1705177" cy="461665"/>
          </a:xfrm>
          <a:prstGeom prst="rect">
            <a:avLst/>
          </a:prstGeom>
          <a:noFill/>
        </p:spPr>
        <p:txBody>
          <a:bodyPr wrap="square" rtlCol="0">
            <a:spAutoFit/>
          </a:bodyPr>
          <a:lstStyle/>
          <a:p>
            <a:pPr algn="ctr"/>
            <a:r>
              <a:rPr lang="en-US" altLang="zh-CN" sz="2400" b="1" dirty="0" smtClean="0">
                <a:latin typeface="Times New Roman" panose="02020603050405020304" pitchFamily="18" charset="0"/>
                <a:cs typeface="Times New Roman" panose="02020603050405020304" pitchFamily="18" charset="0"/>
              </a:rPr>
              <a:t>Traditional</a:t>
            </a:r>
            <a:endParaRPr lang="en-US" altLang="zh-CN" sz="2400" b="1" dirty="0">
              <a:latin typeface="Times New Roman" panose="02020603050405020304" pitchFamily="18" charset="0"/>
              <a:cs typeface="Times New Roman" panose="02020603050405020304" pitchFamily="18" charset="0"/>
            </a:endParaRPr>
          </a:p>
        </p:txBody>
      </p:sp>
      <p:sp>
        <p:nvSpPr>
          <p:cNvPr id="71" name="文本框 39"/>
          <p:cNvSpPr txBox="1"/>
          <p:nvPr/>
        </p:nvSpPr>
        <p:spPr>
          <a:xfrm>
            <a:off x="7357276" y="2775577"/>
            <a:ext cx="1434670" cy="461645"/>
          </a:xfrm>
          <a:prstGeom prst="rect">
            <a:avLst/>
          </a:prstGeom>
          <a:noFill/>
        </p:spPr>
        <p:txBody>
          <a:bodyPr wrap="square" rtlCol="0">
            <a:spAutoFit/>
          </a:bodyPr>
          <a:lstStyle/>
          <a:p>
            <a:pPr algn="ctr"/>
            <a:r>
              <a:rPr lang="en-US" altLang="zh-CN" sz="2400" b="1" dirty="0" smtClean="0">
                <a:latin typeface="Times New Roman" panose="02020603050405020304" pitchFamily="18" charset="0"/>
                <a:cs typeface="Times New Roman" panose="02020603050405020304" pitchFamily="18" charset="0"/>
              </a:rPr>
              <a:t>New</a:t>
            </a:r>
            <a:endParaRPr lang="en-US" altLang="zh-CN"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57089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1643572"/>
            <a:ext cx="3588383" cy="2124100"/>
          </a:xfrm>
        </p:spPr>
        <p:txBody>
          <a:bodyPr vert="horz" lIns="91440" tIns="45720" rIns="91440" bIns="45720" rtlCol="0" anchor="ctr">
            <a:normAutofit/>
          </a:bodyPr>
          <a:lstStyle/>
          <a:p>
            <a:pPr marL="228600" lvl="1">
              <a:spcBef>
                <a:spcPts val="1000"/>
              </a:spcBef>
            </a:pPr>
            <a:r>
              <a:rPr lang="en-US" altLang="zh-CN" sz="1600" b="1" dirty="0" smtClean="0">
                <a:solidFill>
                  <a:srgbClr val="0000FF"/>
                </a:solidFill>
                <a:latin typeface="Times New Roman" panose="02020603050405020304" pitchFamily="18" charset="0"/>
                <a:cs typeface="Times New Roman" panose="02020603050405020304" pitchFamily="18" charset="0"/>
              </a:rPr>
              <a:t>A </a:t>
            </a:r>
            <a:r>
              <a:rPr lang="en-US" altLang="zh-CN" sz="1600" b="1" dirty="0">
                <a:solidFill>
                  <a:srgbClr val="0000FF"/>
                </a:solidFill>
                <a:latin typeface="Times New Roman" panose="02020603050405020304" pitchFamily="18" charset="0"/>
                <a:cs typeface="Times New Roman" panose="02020603050405020304" pitchFamily="18" charset="0"/>
              </a:rPr>
              <a:t>5</a:t>
            </a:r>
            <a:r>
              <a:rPr lang="en-US" altLang="zh-CN" sz="1600" b="1" dirty="0" smtClean="0">
                <a:solidFill>
                  <a:srgbClr val="0000FF"/>
                </a:solidFill>
                <a:latin typeface="Times New Roman" panose="02020603050405020304" pitchFamily="18" charset="0"/>
                <a:cs typeface="Times New Roman" panose="02020603050405020304" pitchFamily="18" charset="0"/>
              </a:rPr>
              <a:t>m</a:t>
            </a:r>
            <a:r>
              <a:rPr lang="en-US" altLang="zh-CN" sz="1600" b="1" baseline="30000" dirty="0" smtClean="0">
                <a:solidFill>
                  <a:srgbClr val="0000FF"/>
                </a:solidFill>
                <a:latin typeface="Times New Roman" panose="02020603050405020304" pitchFamily="18" charset="0"/>
                <a:cs typeface="Times New Roman" panose="02020603050405020304" pitchFamily="18" charset="0"/>
              </a:rPr>
              <a:t>2</a:t>
            </a:r>
            <a:r>
              <a:rPr lang="en-US" altLang="zh-CN" sz="1600" b="1" dirty="0" smtClean="0">
                <a:solidFill>
                  <a:srgbClr val="0000FF"/>
                </a:solidFill>
                <a:latin typeface="Times New Roman" panose="02020603050405020304" pitchFamily="18" charset="0"/>
                <a:cs typeface="Times New Roman" panose="02020603050405020304" pitchFamily="18" charset="0"/>
              </a:rPr>
              <a:t> </a:t>
            </a:r>
            <a:r>
              <a:rPr lang="en-US" altLang="zh-CN" sz="1600" b="1" dirty="0">
                <a:solidFill>
                  <a:srgbClr val="0000FF"/>
                </a:solidFill>
                <a:latin typeface="Times New Roman" panose="02020603050405020304" pitchFamily="18" charset="0"/>
                <a:cs typeface="Times New Roman" panose="02020603050405020304" pitchFamily="18" charset="0"/>
              </a:rPr>
              <a:t>spherical mirror </a:t>
            </a:r>
          </a:p>
          <a:p>
            <a:pPr marL="228600" lvl="1">
              <a:spcBef>
                <a:spcPts val="1000"/>
              </a:spcBef>
            </a:pPr>
            <a:r>
              <a:rPr lang="en-US" altLang="zh-CN" sz="1600" b="1" dirty="0">
                <a:solidFill>
                  <a:srgbClr val="0000FF"/>
                </a:solidFill>
                <a:latin typeface="Times New Roman" panose="02020603050405020304" pitchFamily="18" charset="0"/>
                <a:cs typeface="Times New Roman" panose="02020603050405020304" pitchFamily="18" charset="0"/>
              </a:rPr>
              <a:t>FOV of 14</a:t>
            </a:r>
            <a:r>
              <a:rPr lang="en-US" altLang="zh-CN" sz="1600" b="1" baseline="30000" dirty="0">
                <a:solidFill>
                  <a:srgbClr val="0000FF"/>
                </a:solidFill>
                <a:latin typeface="Times New Roman" panose="02020603050405020304" pitchFamily="18" charset="0"/>
                <a:cs typeface="Times New Roman" panose="02020603050405020304" pitchFamily="18" charset="0"/>
              </a:rPr>
              <a:t>o</a:t>
            </a:r>
            <a:r>
              <a:rPr lang="en-US" altLang="zh-CN" sz="1600" b="1" dirty="0">
                <a:solidFill>
                  <a:srgbClr val="0000FF"/>
                </a:solidFill>
                <a:latin typeface="Times New Roman" panose="02020603050405020304" pitchFamily="18" charset="0"/>
                <a:cs typeface="Times New Roman" panose="02020603050405020304" pitchFamily="18" charset="0"/>
              </a:rPr>
              <a:t>×16</a:t>
            </a:r>
            <a:r>
              <a:rPr lang="en-US" altLang="zh-CN" sz="1600" b="1" baseline="30000" dirty="0">
                <a:solidFill>
                  <a:srgbClr val="0000FF"/>
                </a:solidFill>
                <a:latin typeface="Times New Roman" panose="02020603050405020304" pitchFamily="18" charset="0"/>
                <a:cs typeface="Times New Roman" panose="02020603050405020304" pitchFamily="18" charset="0"/>
              </a:rPr>
              <a:t>o</a:t>
            </a:r>
            <a:r>
              <a:rPr lang="en-US" altLang="zh-CN" sz="1600" b="1" dirty="0">
                <a:solidFill>
                  <a:srgbClr val="0000FF"/>
                </a:solidFill>
                <a:latin typeface="Times New Roman" panose="02020603050405020304" pitchFamily="18" charset="0"/>
                <a:cs typeface="Times New Roman" panose="02020603050405020304" pitchFamily="18" charset="0"/>
              </a:rPr>
              <a:t> with </a:t>
            </a:r>
            <a:r>
              <a:rPr lang="en-US" altLang="zh-CN" sz="1600" b="1" dirty="0" smtClean="0">
                <a:solidFill>
                  <a:srgbClr val="0000FF"/>
                </a:solidFill>
                <a:latin typeface="Times New Roman" panose="02020603050405020304" pitchFamily="18" charset="0"/>
                <a:cs typeface="Times New Roman" panose="02020603050405020304" pitchFamily="18" charset="0"/>
              </a:rPr>
              <a:t>0.5</a:t>
            </a:r>
            <a:r>
              <a:rPr lang="en-US" altLang="zh-CN" sz="1600" b="1" baseline="30000" dirty="0" smtClean="0">
                <a:solidFill>
                  <a:srgbClr val="0000FF"/>
                </a:solidFill>
                <a:latin typeface="Times New Roman" panose="02020603050405020304" pitchFamily="18" charset="0"/>
                <a:cs typeface="Times New Roman" panose="02020603050405020304" pitchFamily="18" charset="0"/>
              </a:rPr>
              <a:t>o</a:t>
            </a:r>
            <a:r>
              <a:rPr lang="en-US" altLang="zh-CN" sz="1600" b="1" dirty="0" smtClean="0">
                <a:solidFill>
                  <a:srgbClr val="0000FF"/>
                </a:solidFill>
                <a:latin typeface="Times New Roman" panose="02020603050405020304" pitchFamily="18" charset="0"/>
                <a:cs typeface="Times New Roman" panose="02020603050405020304" pitchFamily="18" charset="0"/>
              </a:rPr>
              <a:t> </a:t>
            </a:r>
            <a:r>
              <a:rPr lang="en-US" altLang="zh-CN" sz="1600" b="1" dirty="0">
                <a:solidFill>
                  <a:srgbClr val="0000FF"/>
                </a:solidFill>
                <a:latin typeface="Times New Roman" panose="02020603050405020304" pitchFamily="18" charset="0"/>
                <a:cs typeface="Times New Roman" panose="02020603050405020304" pitchFamily="18" charset="0"/>
              </a:rPr>
              <a:t>pixels;</a:t>
            </a:r>
          </a:p>
          <a:p>
            <a:pPr marL="228600" lvl="1">
              <a:spcBef>
                <a:spcPts val="1000"/>
              </a:spcBef>
            </a:pPr>
            <a:r>
              <a:rPr lang="en-US" altLang="zh-CN" sz="1600" b="1" dirty="0">
                <a:solidFill>
                  <a:srgbClr val="0000FF"/>
                </a:solidFill>
                <a:latin typeface="Times New Roman" panose="02020603050405020304" pitchFamily="18" charset="0"/>
                <a:cs typeface="Times New Roman" panose="02020603050405020304" pitchFamily="18" charset="0"/>
              </a:rPr>
              <a:t>to measure the energy spectrum and the composition of cosmic rays (CR) in the energy range from </a:t>
            </a:r>
            <a:r>
              <a:rPr lang="en-US" altLang="zh-CN" sz="1600" b="1" dirty="0" smtClean="0">
                <a:solidFill>
                  <a:srgbClr val="0000FF"/>
                </a:solidFill>
                <a:latin typeface="Times New Roman" panose="02020603050405020304" pitchFamily="18" charset="0"/>
                <a:cs typeface="Times New Roman" panose="02020603050405020304" pitchFamily="18" charset="0"/>
              </a:rPr>
              <a:t>30 </a:t>
            </a:r>
            <a:r>
              <a:rPr lang="en-US" altLang="zh-CN" sz="1600" b="1" dirty="0" err="1">
                <a:solidFill>
                  <a:srgbClr val="0000FF"/>
                </a:solidFill>
                <a:latin typeface="Times New Roman" panose="02020603050405020304" pitchFamily="18" charset="0"/>
                <a:cs typeface="Times New Roman" panose="02020603050405020304" pitchFamily="18" charset="0"/>
              </a:rPr>
              <a:t>TeV</a:t>
            </a:r>
            <a:r>
              <a:rPr lang="en-US" altLang="zh-CN" sz="1600" b="1" dirty="0">
                <a:solidFill>
                  <a:srgbClr val="0000FF"/>
                </a:solidFill>
                <a:latin typeface="Times New Roman" panose="02020603050405020304" pitchFamily="18" charset="0"/>
                <a:cs typeface="Times New Roman" panose="02020603050405020304" pitchFamily="18" charset="0"/>
              </a:rPr>
              <a:t> to several </a:t>
            </a:r>
            <a:r>
              <a:rPr lang="en-US" altLang="zh-CN" sz="1600" b="1" dirty="0" err="1">
                <a:solidFill>
                  <a:srgbClr val="0000FF"/>
                </a:solidFill>
                <a:latin typeface="Times New Roman" panose="02020603050405020304" pitchFamily="18" charset="0"/>
                <a:cs typeface="Times New Roman" panose="02020603050405020304" pitchFamily="18" charset="0"/>
              </a:rPr>
              <a:t>EeV</a:t>
            </a:r>
            <a:r>
              <a:rPr lang="en-US" altLang="zh-CN" sz="1600" b="1" dirty="0">
                <a:solidFill>
                  <a:srgbClr val="0000FF"/>
                </a:solidFill>
                <a:latin typeface="Times New Roman" panose="02020603050405020304" pitchFamily="18" charset="0"/>
                <a:cs typeface="Times New Roman" panose="02020603050405020304" pitchFamily="18" charset="0"/>
              </a:rPr>
              <a:t>.</a:t>
            </a:r>
            <a:endParaRPr lang="zh-CN" altLang="en-US" sz="1600" b="1" dirty="0">
              <a:solidFill>
                <a:srgbClr val="0000FF"/>
              </a:solidFill>
              <a:latin typeface="Times New Roman" panose="02020603050405020304" pitchFamily="18" charset="0"/>
              <a:cs typeface="Times New Roman" panose="02020603050405020304" pitchFamily="18"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48" y="4170931"/>
            <a:ext cx="3429486"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0" y="1362918"/>
            <a:ext cx="3989883" cy="461665"/>
          </a:xfrm>
          <a:prstGeom prst="rect">
            <a:avLst/>
          </a:prstGeom>
          <a:noFill/>
        </p:spPr>
        <p:txBody>
          <a:bodyPr wrap="square" rtlCol="0">
            <a:spAutoFit/>
          </a:bodyPr>
          <a:lstStyle>
            <a:defPPr>
              <a:defRPr lang="zh-CN"/>
            </a:defPPr>
            <a:lvl1pPr algn="ctr">
              <a:defRPr sz="1200" b="1">
                <a:solidFill>
                  <a:srgbClr val="00B050"/>
                </a:solidFill>
                <a:latin typeface="Times New Roman" panose="02020603050405020304" pitchFamily="18" charset="0"/>
                <a:cs typeface="Times New Roman" panose="02020603050405020304" pitchFamily="18" charset="0"/>
              </a:defRPr>
            </a:lvl1pPr>
          </a:lstStyle>
          <a:p>
            <a:r>
              <a:rPr lang="en-US" altLang="zh-CN" dirty="0"/>
              <a:t>S. S. Zhang, </a:t>
            </a:r>
            <a:r>
              <a:rPr lang="en-US" altLang="zh-CN" dirty="0" smtClean="0"/>
              <a:t>et.al </a:t>
            </a:r>
            <a:r>
              <a:rPr lang="en-US" altLang="zh-CN" i="1" dirty="0"/>
              <a:t>, </a:t>
            </a:r>
            <a:r>
              <a:rPr lang="en-US" altLang="zh-CN" i="1" dirty="0" smtClean="0"/>
              <a:t>NIMA </a:t>
            </a:r>
            <a:r>
              <a:rPr lang="en-US" altLang="zh-CN" dirty="0"/>
              <a:t>629 (2011) </a:t>
            </a:r>
            <a:r>
              <a:rPr lang="en-US" altLang="zh-CN" dirty="0" smtClean="0"/>
              <a:t>57–65</a:t>
            </a:r>
          </a:p>
          <a:p>
            <a:r>
              <a:rPr lang="en-US" altLang="zh-CN" b="0" dirty="0" smtClean="0"/>
              <a:t> </a:t>
            </a:r>
            <a:r>
              <a:rPr lang="en-US" altLang="zh-CN" dirty="0"/>
              <a:t>S. S. Zhang </a:t>
            </a:r>
            <a:r>
              <a:rPr lang="en-US" altLang="zh-CN" dirty="0" smtClean="0"/>
              <a:t> KIAA-WAP </a:t>
            </a:r>
            <a:r>
              <a:rPr lang="en-US" altLang="zh-CN" dirty="0"/>
              <a:t>II </a:t>
            </a:r>
            <a:r>
              <a:rPr lang="en-US" altLang="zh-CN" dirty="0" smtClean="0"/>
              <a:t> Session </a:t>
            </a:r>
            <a:r>
              <a:rPr lang="en-US" altLang="zh-CN" dirty="0"/>
              <a:t>5: Gamma-ray II </a:t>
            </a:r>
            <a:endParaRPr lang="zh-CN" altLang="en-US" dirty="0"/>
          </a:p>
        </p:txBody>
      </p:sp>
      <p:sp>
        <p:nvSpPr>
          <p:cNvPr id="7" name="标题 3"/>
          <p:cNvSpPr txBox="1">
            <a:spLocks/>
          </p:cNvSpPr>
          <p:nvPr/>
        </p:nvSpPr>
        <p:spPr>
          <a:xfrm>
            <a:off x="2160638" y="0"/>
            <a:ext cx="5059847" cy="954107"/>
          </a:xfrm>
          <a:prstGeom prst="rect">
            <a:avLst/>
          </a:prstGeom>
        </p:spPr>
        <p:txBody>
          <a:bodyPr vert="horz" wrap="non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altLang="zh-CN" sz="2800" b="1" dirty="0" smtClean="0">
                <a:solidFill>
                  <a:srgbClr val="0000FF"/>
                </a:solidFill>
                <a:latin typeface="Times New Roman" panose="02020603050405020304" pitchFamily="18" charset="0"/>
                <a:cs typeface="Times New Roman" panose="02020603050405020304" pitchFamily="18" charset="0"/>
              </a:rPr>
              <a:t>Wide </a:t>
            </a:r>
            <a:r>
              <a:rPr lang="en-US" altLang="zh-CN" sz="2800" b="1" dirty="0" err="1" smtClean="0">
                <a:solidFill>
                  <a:srgbClr val="0000FF"/>
                </a:solidFill>
                <a:latin typeface="Times New Roman" panose="02020603050405020304" pitchFamily="18" charset="0"/>
                <a:cs typeface="Times New Roman" panose="02020603050405020304" pitchFamily="18" charset="0"/>
              </a:rPr>
              <a:t>FoV</a:t>
            </a:r>
            <a:r>
              <a:rPr lang="en-US" altLang="zh-CN" sz="2800" b="1" dirty="0" smtClean="0">
                <a:solidFill>
                  <a:srgbClr val="0000FF"/>
                </a:solidFill>
                <a:latin typeface="Times New Roman" panose="02020603050405020304" pitchFamily="18" charset="0"/>
                <a:cs typeface="Times New Roman" panose="02020603050405020304" pitchFamily="18" charset="0"/>
              </a:rPr>
              <a:t> Cherenkov Telescope</a:t>
            </a:r>
          </a:p>
          <a:p>
            <a:pPr>
              <a:defRPr/>
            </a:pPr>
            <a:r>
              <a:rPr lang="en-US" altLang="zh-CN" sz="2800" b="1" dirty="0" smtClean="0">
                <a:solidFill>
                  <a:srgbClr val="FF0000"/>
                </a:solidFill>
                <a:latin typeface="Times New Roman" panose="02020603050405020304" pitchFamily="18" charset="0"/>
                <a:cs typeface="Times New Roman" panose="02020603050405020304" pitchFamily="18" charset="0"/>
                <a:sym typeface="楷体_GB2312" pitchFamily="49" charset="-122"/>
              </a:rPr>
              <a:t>Reflective Optics</a:t>
            </a:r>
            <a:endParaRPr lang="zh-CN" altLang="en-US" sz="2800" b="1" dirty="0">
              <a:solidFill>
                <a:srgbClr val="FF0000"/>
              </a:solidFill>
              <a:latin typeface="Times New Roman" panose="02020603050405020304" pitchFamily="18" charset="0"/>
              <a:cs typeface="Times New Roman" panose="02020603050405020304" pitchFamily="18" charset="0"/>
            </a:endParaRPr>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4012" y="3331343"/>
            <a:ext cx="3273497" cy="2050787"/>
          </a:xfrm>
          <a:prstGeom prst="rect">
            <a:avLst/>
          </a:prstGeom>
          <a:ln w="19050">
            <a:solidFill>
              <a:srgbClr val="0000FF"/>
            </a:solidFill>
          </a:ln>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9766" y="3472735"/>
            <a:ext cx="1813126" cy="1697787"/>
          </a:xfrm>
          <a:prstGeom prst="rect">
            <a:avLst/>
          </a:prstGeom>
          <a:ln w="19050">
            <a:solidFill>
              <a:srgbClr val="0000FF"/>
            </a:solidFill>
          </a:ln>
        </p:spPr>
      </p:pic>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61219" y="5248026"/>
            <a:ext cx="1816627" cy="1609974"/>
          </a:xfrm>
          <a:prstGeom prst="rect">
            <a:avLst/>
          </a:prstGeom>
          <a:solidFill>
            <a:srgbClr val="FF0000"/>
          </a:solidFill>
          <a:ln w="19050">
            <a:solidFill>
              <a:srgbClr val="FF0000"/>
            </a:solidFill>
          </a:ln>
        </p:spPr>
      </p:pic>
      <p:sp>
        <p:nvSpPr>
          <p:cNvPr id="11" name="矩形 10"/>
          <p:cNvSpPr/>
          <p:nvPr/>
        </p:nvSpPr>
        <p:spPr>
          <a:xfrm>
            <a:off x="5884618" y="6270776"/>
            <a:ext cx="2870758" cy="492443"/>
          </a:xfrm>
          <a:prstGeom prst="rect">
            <a:avLst/>
          </a:prstGeom>
        </p:spPr>
        <p:txBody>
          <a:bodyPr wrap="square">
            <a:spAutoFit/>
          </a:bodyPr>
          <a:lstStyle/>
          <a:p>
            <a:pPr algn="ctr"/>
            <a:r>
              <a:rPr lang="en-US" altLang="zh-CN" sz="1400" b="1" dirty="0">
                <a:solidFill>
                  <a:srgbClr val="FF0000"/>
                </a:solidFill>
                <a:latin typeface="Times New Roman" panose="02020603050405020304" pitchFamily="18" charset="0"/>
                <a:ea typeface="Arial Unicode MS" panose="020B0604020202020204" pitchFamily="34" charset="-122"/>
                <a:cs typeface="Times New Roman" panose="02020603050405020304" pitchFamily="18" charset="0"/>
              </a:rPr>
              <a:t>Schmidt-type </a:t>
            </a:r>
            <a:r>
              <a:rPr lang="en-US" altLang="zh-CN" sz="1400" b="1" dirty="0" smtClean="0">
                <a:solidFill>
                  <a:srgbClr val="FF0000"/>
                </a:solidFill>
                <a:latin typeface="Times New Roman" panose="02020603050405020304" pitchFamily="18" charset="0"/>
                <a:ea typeface="Arial Unicode MS" panose="020B0604020202020204" pitchFamily="34" charset="-122"/>
                <a:cs typeface="Times New Roman" panose="02020603050405020304" pitchFamily="18" charset="0"/>
              </a:rPr>
              <a:t>IACT</a:t>
            </a:r>
          </a:p>
          <a:p>
            <a:pPr algn="ctr"/>
            <a:r>
              <a:rPr lang="en-US" altLang="zh-CN" sz="1200" b="1" dirty="0" smtClean="0">
                <a:solidFill>
                  <a:srgbClr val="00B050"/>
                </a:solidFill>
                <a:latin typeface="Times New Roman" panose="02020603050405020304" pitchFamily="18" charset="0"/>
                <a:cs typeface="Times New Roman" panose="02020603050405020304" pitchFamily="18" charset="0"/>
              </a:rPr>
              <a:t>R</a:t>
            </a:r>
            <a:r>
              <a:rPr lang="en-US" altLang="zh-CN" sz="1200" b="1" dirty="0">
                <a:solidFill>
                  <a:srgbClr val="00B050"/>
                </a:solidFill>
                <a:latin typeface="Times New Roman" panose="02020603050405020304" pitchFamily="18" charset="0"/>
                <a:cs typeface="Times New Roman" panose="02020603050405020304" pitchFamily="18" charset="0"/>
              </a:rPr>
              <a:t>. </a:t>
            </a:r>
            <a:r>
              <a:rPr lang="en-US" altLang="zh-CN" sz="1200" b="1" dirty="0" err="1">
                <a:solidFill>
                  <a:srgbClr val="00B050"/>
                </a:solidFill>
                <a:latin typeface="Times New Roman" panose="02020603050405020304" pitchFamily="18" charset="0"/>
                <a:cs typeface="Times New Roman" panose="02020603050405020304" pitchFamily="18" charset="0"/>
              </a:rPr>
              <a:t>Mirzoyan</a:t>
            </a:r>
            <a:r>
              <a:rPr lang="en-US" altLang="zh-CN" sz="1200" b="1" dirty="0">
                <a:solidFill>
                  <a:srgbClr val="00B050"/>
                </a:solidFill>
                <a:latin typeface="Times New Roman" panose="02020603050405020304" pitchFamily="18" charset="0"/>
                <a:cs typeface="Times New Roman" panose="02020603050405020304" pitchFamily="18" charset="0"/>
              </a:rPr>
              <a:t> et.al </a:t>
            </a:r>
            <a:r>
              <a:rPr lang="en-US" altLang="zh-CN" sz="1200" b="1" i="1" dirty="0" smtClean="0">
                <a:solidFill>
                  <a:srgbClr val="00B050"/>
                </a:solidFill>
                <a:latin typeface="Times New Roman" panose="02020603050405020304" pitchFamily="18" charset="0"/>
                <a:cs typeface="Times New Roman" panose="02020603050405020304" pitchFamily="18" charset="0"/>
              </a:rPr>
              <a:t>APP</a:t>
            </a:r>
            <a:r>
              <a:rPr lang="zh-CN" altLang="en-US" sz="1200" b="1" dirty="0" smtClean="0">
                <a:solidFill>
                  <a:srgbClr val="00B050"/>
                </a:solidFill>
                <a:latin typeface="Times New Roman" panose="02020603050405020304" pitchFamily="18" charset="0"/>
                <a:cs typeface="Times New Roman" panose="02020603050405020304" pitchFamily="18" charset="0"/>
              </a:rPr>
              <a:t>  </a:t>
            </a:r>
            <a:r>
              <a:rPr lang="en-US" altLang="zh-CN" sz="1200" b="1" dirty="0" smtClean="0">
                <a:solidFill>
                  <a:srgbClr val="00B050"/>
                </a:solidFill>
                <a:latin typeface="Times New Roman" panose="02020603050405020304" pitchFamily="18" charset="0"/>
                <a:cs typeface="Times New Roman" panose="02020603050405020304" pitchFamily="18" charset="0"/>
              </a:rPr>
              <a:t>31 </a:t>
            </a:r>
            <a:r>
              <a:rPr lang="en-US" altLang="zh-CN" sz="1200" b="1" dirty="0">
                <a:solidFill>
                  <a:srgbClr val="00B050"/>
                </a:solidFill>
                <a:latin typeface="Times New Roman" panose="02020603050405020304" pitchFamily="18" charset="0"/>
                <a:cs typeface="Times New Roman" panose="02020603050405020304" pitchFamily="18" charset="0"/>
              </a:rPr>
              <a:t>(2009) 1–5 </a:t>
            </a:r>
            <a:endParaRPr lang="zh-CN" altLang="en-US" sz="1200" b="1" dirty="0">
              <a:solidFill>
                <a:srgbClr val="00B050"/>
              </a:solidFill>
              <a:latin typeface="Times New Roman" panose="02020603050405020304" pitchFamily="18" charset="0"/>
              <a:cs typeface="Times New Roman" panose="02020603050405020304" pitchFamily="18" charset="0"/>
            </a:endParaRPr>
          </a:p>
        </p:txBody>
      </p:sp>
      <p:sp>
        <p:nvSpPr>
          <p:cNvPr id="12" name="矩形 11"/>
          <p:cNvSpPr/>
          <p:nvPr/>
        </p:nvSpPr>
        <p:spPr>
          <a:xfrm>
            <a:off x="3809128" y="1040639"/>
            <a:ext cx="8298075" cy="313932"/>
          </a:xfrm>
          <a:prstGeom prst="rect">
            <a:avLst/>
          </a:prstGeom>
        </p:spPr>
        <p:txBody>
          <a:bodyPr vert="horz" lIns="91440" tIns="45720" rIns="91440" bIns="45720" rtlCol="0" anchor="ctr">
            <a:normAutofit/>
          </a:bodyPr>
          <a:lstStyle/>
          <a:p>
            <a:pPr marL="228600" indent="-228600" algn="just">
              <a:lnSpc>
                <a:spcPct val="90000"/>
              </a:lnSpc>
              <a:spcBef>
                <a:spcPct val="0"/>
              </a:spcBef>
              <a:buFont typeface="Arial" panose="020B0604020202020204" pitchFamily="34" charset="0"/>
              <a:buNone/>
            </a:pPr>
            <a:r>
              <a:rPr lang="en-US" altLang="zh-CN" sz="1600" b="1" dirty="0">
                <a:solidFill>
                  <a:srgbClr val="FF0000"/>
                </a:solidFill>
                <a:latin typeface="Times New Roman" panose="02020603050405020304" pitchFamily="18" charset="0"/>
                <a:ea typeface="+mj-ea"/>
                <a:cs typeface="Times New Roman" panose="02020603050405020304" pitchFamily="18" charset="0"/>
              </a:rPr>
              <a:t>Meridian Atmospheric </a:t>
            </a:r>
            <a:r>
              <a:rPr lang="en-US" altLang="zh-CN" sz="1600" b="1" dirty="0" err="1">
                <a:solidFill>
                  <a:srgbClr val="FF0000"/>
                </a:solidFill>
                <a:latin typeface="Times New Roman" panose="02020603050405020304" pitchFamily="18" charset="0"/>
                <a:ea typeface="+mj-ea"/>
                <a:cs typeface="Times New Roman" panose="02020603050405020304" pitchFamily="18" charset="0"/>
              </a:rPr>
              <a:t>CHErenkov</a:t>
            </a:r>
            <a:r>
              <a:rPr lang="en-US" altLang="zh-CN" sz="1600" b="1" dirty="0">
                <a:solidFill>
                  <a:srgbClr val="FF0000"/>
                </a:solidFill>
                <a:latin typeface="Times New Roman" panose="02020603050405020304" pitchFamily="18" charset="0"/>
                <a:ea typeface="+mj-ea"/>
                <a:cs typeface="Times New Roman" panose="02020603050405020304" pitchFamily="18" charset="0"/>
              </a:rPr>
              <a:t> </a:t>
            </a:r>
            <a:r>
              <a:rPr lang="en-US" altLang="zh-CN" sz="1600" b="1" dirty="0" err="1">
                <a:solidFill>
                  <a:srgbClr val="FF0000"/>
                </a:solidFill>
                <a:latin typeface="Times New Roman" panose="02020603050405020304" pitchFamily="18" charset="0"/>
                <a:ea typeface="+mj-ea"/>
                <a:cs typeface="Times New Roman" panose="02020603050405020304" pitchFamily="18" charset="0"/>
              </a:rPr>
              <a:t>TElescope</a:t>
            </a:r>
            <a:r>
              <a:rPr lang="en-US" altLang="zh-CN" sz="1600" b="1" dirty="0">
                <a:solidFill>
                  <a:srgbClr val="FF0000"/>
                </a:solidFill>
                <a:latin typeface="Times New Roman" panose="02020603050405020304" pitchFamily="18" charset="0"/>
                <a:ea typeface="+mj-ea"/>
                <a:cs typeface="Times New Roman" panose="02020603050405020304" pitchFamily="18" charset="0"/>
              </a:rPr>
              <a:t> (MACHETE)</a:t>
            </a:r>
            <a:endParaRPr lang="zh-CN" altLang="en-US" sz="1600" b="1" dirty="0">
              <a:solidFill>
                <a:srgbClr val="FF0000"/>
              </a:solidFill>
              <a:latin typeface="Times New Roman" panose="02020603050405020304" pitchFamily="18" charset="0"/>
              <a:ea typeface="+mj-ea"/>
              <a:cs typeface="Times New Roman" panose="02020603050405020304" pitchFamily="18" charset="0"/>
            </a:endParaRPr>
          </a:p>
        </p:txBody>
      </p:sp>
      <p:sp>
        <p:nvSpPr>
          <p:cNvPr id="13" name="矩形 12"/>
          <p:cNvSpPr/>
          <p:nvPr/>
        </p:nvSpPr>
        <p:spPr>
          <a:xfrm>
            <a:off x="5381005" y="1279053"/>
            <a:ext cx="3877985" cy="276999"/>
          </a:xfrm>
          <a:prstGeom prst="rect">
            <a:avLst/>
          </a:prstGeom>
          <a:noFill/>
        </p:spPr>
        <p:txBody>
          <a:bodyPr wrap="square" rtlCol="0">
            <a:spAutoFit/>
          </a:bodyPr>
          <a:lstStyle/>
          <a:p>
            <a:pPr algn="ctr"/>
            <a:r>
              <a:rPr lang="en-US" altLang="zh-CN" sz="1200" b="1" dirty="0">
                <a:solidFill>
                  <a:srgbClr val="00B050"/>
                </a:solidFill>
                <a:latin typeface="Times New Roman" panose="02020603050405020304" pitchFamily="18" charset="0"/>
                <a:cs typeface="Times New Roman" panose="02020603050405020304" pitchFamily="18" charset="0"/>
              </a:rPr>
              <a:t>J. Cortina  et.al</a:t>
            </a:r>
            <a:r>
              <a:rPr lang="en-US" altLang="zh-CN" sz="1200" b="1" i="1" dirty="0">
                <a:solidFill>
                  <a:srgbClr val="00B050"/>
                </a:solidFill>
                <a:latin typeface="Times New Roman" panose="02020603050405020304" pitchFamily="18" charset="0"/>
                <a:cs typeface="Times New Roman" panose="02020603050405020304" pitchFamily="18" charset="0"/>
              </a:rPr>
              <a:t>.,  </a:t>
            </a:r>
            <a:r>
              <a:rPr lang="fr-FR" altLang="zh-CN" sz="1200" b="1" i="1" dirty="0" smtClean="0">
                <a:solidFill>
                  <a:srgbClr val="00B050"/>
                </a:solidFill>
                <a:latin typeface="Times New Roman" panose="02020603050405020304" pitchFamily="18" charset="0"/>
                <a:cs typeface="Times New Roman" panose="02020603050405020304" pitchFamily="18" charset="0"/>
              </a:rPr>
              <a:t>A</a:t>
            </a:r>
            <a:r>
              <a:rPr lang="en-US" altLang="zh-CN" sz="1200" b="1" i="1" dirty="0" smtClean="0">
                <a:solidFill>
                  <a:srgbClr val="00B050"/>
                </a:solidFill>
                <a:latin typeface="Times New Roman" panose="02020603050405020304" pitchFamily="18" charset="0"/>
                <a:cs typeface="Times New Roman" panose="02020603050405020304" pitchFamily="18" charset="0"/>
              </a:rPr>
              <a:t>PP</a:t>
            </a:r>
            <a:r>
              <a:rPr lang="fr-FR" altLang="zh-CN" sz="1200" b="1" i="1" dirty="0" smtClean="0">
                <a:solidFill>
                  <a:srgbClr val="00B050"/>
                </a:solidFill>
                <a:latin typeface="Times New Roman" panose="02020603050405020304" pitchFamily="18" charset="0"/>
                <a:cs typeface="Times New Roman" panose="02020603050405020304" pitchFamily="18" charset="0"/>
              </a:rPr>
              <a:t> </a:t>
            </a:r>
            <a:r>
              <a:rPr lang="fr-FR" altLang="zh-CN" sz="1200" b="1" dirty="0">
                <a:solidFill>
                  <a:srgbClr val="00B050"/>
                </a:solidFill>
                <a:latin typeface="Times New Roman" panose="02020603050405020304" pitchFamily="18" charset="0"/>
                <a:cs typeface="Times New Roman" panose="02020603050405020304" pitchFamily="18" charset="0"/>
              </a:rPr>
              <a:t>72 (2016) 46–54 </a:t>
            </a:r>
            <a:r>
              <a:rPr lang="en-US" altLang="zh-CN" sz="1200" b="1" dirty="0">
                <a:solidFill>
                  <a:srgbClr val="00B050"/>
                </a:solidFill>
                <a:latin typeface="Times New Roman" panose="02020603050405020304" pitchFamily="18" charset="0"/>
                <a:cs typeface="Times New Roman" panose="02020603050405020304" pitchFamily="18" charset="0"/>
              </a:rPr>
              <a:t> </a:t>
            </a:r>
            <a:endParaRPr lang="zh-CN" altLang="en-US" sz="1200" b="1" dirty="0">
              <a:solidFill>
                <a:srgbClr val="00B050"/>
              </a:solidFill>
              <a:latin typeface="Times New Roman" panose="02020603050405020304" pitchFamily="18" charset="0"/>
              <a:cs typeface="Times New Roman" panose="02020603050405020304" pitchFamily="18" charset="0"/>
            </a:endParaRPr>
          </a:p>
        </p:txBody>
      </p:sp>
      <p:sp>
        <p:nvSpPr>
          <p:cNvPr id="14" name="矩形 13"/>
          <p:cNvSpPr/>
          <p:nvPr/>
        </p:nvSpPr>
        <p:spPr>
          <a:xfrm>
            <a:off x="3869766" y="1592985"/>
            <a:ext cx="5274234" cy="1738358"/>
          </a:xfrm>
          <a:prstGeom prst="rect">
            <a:avLst/>
          </a:prstGeom>
        </p:spPr>
        <p:txBody>
          <a:bodyPr vert="horz" lIns="91440" tIns="45720" rIns="91440" bIns="45720" rtlCol="0" anchor="ctr">
            <a:noAutofit/>
          </a:bodyPr>
          <a:lstStyle/>
          <a:p>
            <a:pPr marL="285750" indent="-285750" algn="just">
              <a:lnSpc>
                <a:spcPct val="120000"/>
              </a:lnSpc>
              <a:spcBef>
                <a:spcPct val="0"/>
              </a:spcBef>
              <a:buFont typeface="Arial" panose="020B0604020202020204" pitchFamily="34" charset="0"/>
              <a:buChar char="•"/>
            </a:pPr>
            <a:r>
              <a:rPr lang="en-US" altLang="zh-CN" sz="1600" b="1" dirty="0">
                <a:solidFill>
                  <a:srgbClr val="0000FF"/>
                </a:solidFill>
                <a:latin typeface="Times New Roman" panose="02020603050405020304" pitchFamily="18" charset="0"/>
                <a:ea typeface="+mj-ea"/>
                <a:cs typeface="Times New Roman" panose="02020603050405020304" pitchFamily="18" charset="0"/>
              </a:rPr>
              <a:t>Each of the </a:t>
            </a:r>
            <a:r>
              <a:rPr lang="en-US" altLang="zh-CN" sz="1600" b="1" dirty="0" smtClean="0">
                <a:solidFill>
                  <a:srgbClr val="0000FF"/>
                </a:solidFill>
                <a:latin typeface="Times New Roman" panose="02020603050405020304" pitchFamily="18" charset="0"/>
                <a:ea typeface="+mj-ea"/>
                <a:cs typeface="Times New Roman" panose="02020603050405020304" pitchFamily="18" charset="0"/>
              </a:rPr>
              <a:t>two telescopes </a:t>
            </a:r>
            <a:r>
              <a:rPr lang="en-US" altLang="zh-CN" sz="1600" b="1" dirty="0">
                <a:solidFill>
                  <a:srgbClr val="0000FF"/>
                </a:solidFill>
                <a:latin typeface="Times New Roman" panose="02020603050405020304" pitchFamily="18" charset="0"/>
                <a:ea typeface="+mj-ea"/>
                <a:cs typeface="Times New Roman" panose="02020603050405020304" pitchFamily="18" charset="0"/>
              </a:rPr>
              <a:t>would have a camera with a FOV of </a:t>
            </a:r>
            <a:r>
              <a:rPr lang="en-US" altLang="zh-CN" sz="1600" b="1" dirty="0" smtClean="0">
                <a:solidFill>
                  <a:srgbClr val="0000FF"/>
                </a:solidFill>
                <a:latin typeface="Times New Roman" panose="02020603050405020304" pitchFamily="18" charset="0"/>
                <a:ea typeface="+mj-ea"/>
                <a:cs typeface="Times New Roman" panose="02020603050405020304" pitchFamily="18" charset="0"/>
              </a:rPr>
              <a:t>5×60</a:t>
            </a:r>
            <a:r>
              <a:rPr lang="en-US" altLang="zh-CN" sz="1600" b="1" dirty="0">
                <a:solidFill>
                  <a:srgbClr val="0000FF"/>
                </a:solidFill>
                <a:latin typeface="Times New Roman" panose="02020603050405020304" pitchFamily="18" charset="0"/>
                <a:ea typeface="+mj-ea"/>
                <a:cs typeface="Times New Roman" panose="02020603050405020304" pitchFamily="18" charset="0"/>
              </a:rPr>
              <a:t> </a:t>
            </a:r>
            <a:r>
              <a:rPr lang="en-US" altLang="zh-CN" sz="1600" b="1" dirty="0" err="1">
                <a:solidFill>
                  <a:srgbClr val="0000FF"/>
                </a:solidFill>
                <a:latin typeface="Times New Roman" panose="02020603050405020304" pitchFamily="18" charset="0"/>
                <a:ea typeface="+mj-ea"/>
                <a:cs typeface="Times New Roman" panose="02020603050405020304" pitchFamily="18" charset="0"/>
              </a:rPr>
              <a:t>sq</a:t>
            </a:r>
            <a:r>
              <a:rPr lang="en-US" altLang="zh-CN" sz="1600" b="1" dirty="0">
                <a:solidFill>
                  <a:srgbClr val="0000FF"/>
                </a:solidFill>
                <a:latin typeface="Times New Roman" panose="02020603050405020304" pitchFamily="18" charset="0"/>
                <a:ea typeface="+mj-ea"/>
                <a:cs typeface="Times New Roman" panose="02020603050405020304" pitchFamily="18" charset="0"/>
              </a:rPr>
              <a:t> </a:t>
            </a:r>
            <a:r>
              <a:rPr lang="en-US" altLang="zh-CN" sz="1600" b="1" dirty="0" err="1">
                <a:solidFill>
                  <a:srgbClr val="0000FF"/>
                </a:solidFill>
                <a:latin typeface="Times New Roman" panose="02020603050405020304" pitchFamily="18" charset="0"/>
                <a:ea typeface="+mj-ea"/>
                <a:cs typeface="Times New Roman" panose="02020603050405020304" pitchFamily="18" charset="0"/>
              </a:rPr>
              <a:t>deg</a:t>
            </a:r>
            <a:r>
              <a:rPr lang="en-US" altLang="zh-CN" sz="1600" b="1" dirty="0">
                <a:solidFill>
                  <a:srgbClr val="0000FF"/>
                </a:solidFill>
                <a:latin typeface="Times New Roman" panose="02020603050405020304" pitchFamily="18" charset="0"/>
                <a:ea typeface="+mj-ea"/>
                <a:cs typeface="Times New Roman" panose="02020603050405020304" pitchFamily="18" charset="0"/>
              </a:rPr>
              <a:t> oriented along </a:t>
            </a:r>
            <a:r>
              <a:rPr lang="en-US" altLang="zh-CN" sz="1600" b="1" dirty="0" smtClean="0">
                <a:solidFill>
                  <a:srgbClr val="0000FF"/>
                </a:solidFill>
                <a:latin typeface="Times New Roman" panose="02020603050405020304" pitchFamily="18" charset="0"/>
                <a:ea typeface="+mj-ea"/>
                <a:cs typeface="Times New Roman" panose="02020603050405020304" pitchFamily="18" charset="0"/>
              </a:rPr>
              <a:t>the meridian</a:t>
            </a:r>
            <a:r>
              <a:rPr lang="en-US" altLang="zh-CN" sz="1600" b="1" dirty="0">
                <a:solidFill>
                  <a:srgbClr val="0000FF"/>
                </a:solidFill>
                <a:latin typeface="Times New Roman" panose="02020603050405020304" pitchFamily="18" charset="0"/>
                <a:ea typeface="+mj-ea"/>
                <a:cs typeface="Times New Roman" panose="02020603050405020304" pitchFamily="18" charset="0"/>
              </a:rPr>
              <a:t>. About half of the sky drifts through this FOV in a </a:t>
            </a:r>
            <a:r>
              <a:rPr lang="en-US" altLang="zh-CN" sz="1600" b="1" dirty="0" smtClean="0">
                <a:solidFill>
                  <a:srgbClr val="0000FF"/>
                </a:solidFill>
                <a:latin typeface="Times New Roman" panose="02020603050405020304" pitchFamily="18" charset="0"/>
                <a:ea typeface="+mj-ea"/>
                <a:cs typeface="Times New Roman" panose="02020603050405020304" pitchFamily="18" charset="0"/>
              </a:rPr>
              <a:t>year.</a:t>
            </a:r>
          </a:p>
          <a:p>
            <a:pPr marL="285750" indent="-285750" algn="just">
              <a:lnSpc>
                <a:spcPct val="120000"/>
              </a:lnSpc>
              <a:spcBef>
                <a:spcPct val="0"/>
              </a:spcBef>
              <a:buFont typeface="Arial" panose="020B0604020202020204" pitchFamily="34" charset="0"/>
              <a:buChar char="•"/>
            </a:pPr>
            <a:r>
              <a:rPr lang="en-US" altLang="zh-CN" sz="1600" b="1" dirty="0" smtClean="0">
                <a:solidFill>
                  <a:srgbClr val="0000FF"/>
                </a:solidFill>
                <a:latin typeface="Times New Roman" panose="02020603050405020304" pitchFamily="18" charset="0"/>
                <a:ea typeface="+mj-ea"/>
                <a:cs typeface="Times New Roman" panose="02020603050405020304" pitchFamily="18" charset="0"/>
              </a:rPr>
              <a:t>A </a:t>
            </a:r>
            <a:r>
              <a:rPr lang="en-US" altLang="zh-CN" sz="1600" b="1" dirty="0">
                <a:solidFill>
                  <a:srgbClr val="0000FF"/>
                </a:solidFill>
                <a:latin typeface="Times New Roman" panose="02020603050405020304" pitchFamily="18" charset="0"/>
                <a:ea typeface="+mj-ea"/>
                <a:cs typeface="Times New Roman" panose="02020603050405020304" pitchFamily="18" charset="0"/>
              </a:rPr>
              <a:t>spherical shape of 34 m radius </a:t>
            </a:r>
            <a:r>
              <a:rPr lang="en-US" altLang="zh-CN" sz="1600" b="1" dirty="0" smtClean="0">
                <a:solidFill>
                  <a:srgbClr val="0000FF"/>
                </a:solidFill>
                <a:latin typeface="Times New Roman" panose="02020603050405020304" pitchFamily="18" charset="0"/>
                <a:ea typeface="+mj-ea"/>
                <a:cs typeface="Times New Roman" panose="02020603050405020304" pitchFamily="18" charset="0"/>
              </a:rPr>
              <a:t>.</a:t>
            </a:r>
          </a:p>
          <a:p>
            <a:pPr marL="285750" indent="-285750" algn="just">
              <a:lnSpc>
                <a:spcPct val="120000"/>
              </a:lnSpc>
              <a:spcBef>
                <a:spcPct val="0"/>
              </a:spcBef>
              <a:buFont typeface="Arial" panose="020B0604020202020204" pitchFamily="34" charset="0"/>
              <a:buChar char="•"/>
            </a:pPr>
            <a:r>
              <a:rPr lang="en-US" altLang="zh-CN" sz="1600" b="1" dirty="0" smtClean="0">
                <a:solidFill>
                  <a:srgbClr val="0000FF"/>
                </a:solidFill>
                <a:latin typeface="Times New Roman" panose="02020603050405020304" pitchFamily="18" charset="0"/>
                <a:ea typeface="+mj-ea"/>
                <a:cs typeface="Times New Roman" panose="02020603050405020304" pitchFamily="18" charset="0"/>
              </a:rPr>
              <a:t> Optical </a:t>
            </a:r>
            <a:r>
              <a:rPr lang="en-US" altLang="zh-CN" sz="1600" b="1" dirty="0">
                <a:solidFill>
                  <a:srgbClr val="0000FF"/>
                </a:solidFill>
                <a:latin typeface="Times New Roman" panose="02020603050405020304" pitchFamily="18" charset="0"/>
                <a:ea typeface="+mj-ea"/>
                <a:cs typeface="Times New Roman" panose="02020603050405020304" pitchFamily="18" charset="0"/>
              </a:rPr>
              <a:t>PSF of 0.06°for an ideal </a:t>
            </a:r>
            <a:r>
              <a:rPr lang="en-US" altLang="zh-CN" sz="1600" b="1" dirty="0" smtClean="0">
                <a:solidFill>
                  <a:srgbClr val="0000FF"/>
                </a:solidFill>
                <a:latin typeface="Times New Roman" panose="02020603050405020304" pitchFamily="18" charset="0"/>
                <a:ea typeface="+mj-ea"/>
                <a:cs typeface="Times New Roman" panose="02020603050405020304" pitchFamily="18" charset="0"/>
              </a:rPr>
              <a:t>mirror.</a:t>
            </a:r>
          </a:p>
          <a:p>
            <a:pPr marL="285750" indent="-285750" algn="just">
              <a:lnSpc>
                <a:spcPct val="120000"/>
              </a:lnSpc>
              <a:spcBef>
                <a:spcPct val="0"/>
              </a:spcBef>
              <a:buFont typeface="Arial" panose="020B0604020202020204" pitchFamily="34" charset="0"/>
              <a:buChar char="•"/>
            </a:pPr>
            <a:r>
              <a:rPr lang="en-US" altLang="zh-CN" sz="1600" b="1" dirty="0" smtClean="0">
                <a:solidFill>
                  <a:srgbClr val="0000FF"/>
                </a:solidFill>
                <a:latin typeface="Times New Roman" panose="02020603050405020304" pitchFamily="18" charset="0"/>
                <a:ea typeface="+mj-ea"/>
                <a:cs typeface="Times New Roman" panose="02020603050405020304" pitchFamily="18" charset="0"/>
              </a:rPr>
              <a:t>15,000 </a:t>
            </a:r>
            <a:r>
              <a:rPr lang="en-US" altLang="zh-CN" sz="1600" b="1" dirty="0" err="1">
                <a:solidFill>
                  <a:srgbClr val="0000FF"/>
                </a:solidFill>
                <a:latin typeface="Times New Roman" panose="02020603050405020304" pitchFamily="18" charset="0"/>
                <a:ea typeface="+mj-ea"/>
                <a:cs typeface="Times New Roman" panose="02020603050405020304" pitchFamily="18" charset="0"/>
              </a:rPr>
              <a:t>photodetectors</a:t>
            </a:r>
            <a:r>
              <a:rPr lang="en-US" altLang="zh-CN" sz="1600" b="1" dirty="0" smtClean="0">
                <a:solidFill>
                  <a:srgbClr val="0000FF"/>
                </a:solidFill>
                <a:latin typeface="Times New Roman" panose="02020603050405020304" pitchFamily="18" charset="0"/>
                <a:ea typeface="+mj-ea"/>
                <a:cs typeface="Times New Roman" panose="02020603050405020304" pitchFamily="18" charset="0"/>
              </a:rPr>
              <a:t>.</a:t>
            </a:r>
            <a:endParaRPr lang="zh-CN" altLang="en-US" sz="1600" b="1" dirty="0">
              <a:solidFill>
                <a:srgbClr val="0000FF"/>
              </a:solidFill>
              <a:latin typeface="Times New Roman" panose="02020603050405020304" pitchFamily="18" charset="0"/>
              <a:ea typeface="+mj-ea"/>
              <a:cs typeface="Times New Roman" panose="02020603050405020304" pitchFamily="18" charset="0"/>
            </a:endParaRPr>
          </a:p>
        </p:txBody>
      </p:sp>
      <p:sp>
        <p:nvSpPr>
          <p:cNvPr id="2" name="矩形 1"/>
          <p:cNvSpPr/>
          <p:nvPr/>
        </p:nvSpPr>
        <p:spPr>
          <a:xfrm>
            <a:off x="0" y="1072301"/>
            <a:ext cx="1696234" cy="338554"/>
          </a:xfrm>
          <a:prstGeom prst="rect">
            <a:avLst/>
          </a:prstGeom>
        </p:spPr>
        <p:txBody>
          <a:bodyPr wrap="none">
            <a:spAutoFit/>
          </a:bodyPr>
          <a:lstStyle/>
          <a:p>
            <a:pPr algn="just">
              <a:spcBef>
                <a:spcPct val="0"/>
              </a:spcBef>
              <a:buNone/>
            </a:pPr>
            <a:r>
              <a:rPr lang="en-US" altLang="zh-CN" sz="1600" b="1" dirty="0">
                <a:solidFill>
                  <a:srgbClr val="FF0000"/>
                </a:solidFill>
                <a:latin typeface="Times New Roman" panose="02020603050405020304" pitchFamily="18" charset="0"/>
                <a:cs typeface="Times New Roman" panose="02020603050405020304" pitchFamily="18" charset="0"/>
              </a:rPr>
              <a:t>WFCTA/CRTNT</a:t>
            </a:r>
          </a:p>
        </p:txBody>
      </p:sp>
      <p:sp>
        <p:nvSpPr>
          <p:cNvPr id="4" name="矩形 3"/>
          <p:cNvSpPr/>
          <p:nvPr/>
        </p:nvSpPr>
        <p:spPr>
          <a:xfrm>
            <a:off x="6129293" y="5382130"/>
            <a:ext cx="2822050" cy="584775"/>
          </a:xfrm>
          <a:prstGeom prst="rect">
            <a:avLst/>
          </a:prstGeom>
        </p:spPr>
        <p:txBody>
          <a:bodyPr wrap="square">
            <a:spAutoFit/>
          </a:bodyPr>
          <a:lstStyle/>
          <a:p>
            <a:pPr algn="just">
              <a:spcAft>
                <a:spcPts val="0"/>
              </a:spcAft>
            </a:pPr>
            <a:r>
              <a:rPr lang="en-US" altLang="zh-CN" sz="1600" b="1" kern="100" dirty="0">
                <a:solidFill>
                  <a:srgbClr val="0000FF"/>
                </a:solidFill>
                <a:latin typeface="Times New Roman" panose="02020603050405020304" pitchFamily="18" charset="0"/>
                <a:cs typeface="Times New Roman" panose="02020603050405020304" pitchFamily="18" charset="0"/>
              </a:rPr>
              <a:t>Mirror: 45m×14m=620m</a:t>
            </a:r>
            <a:r>
              <a:rPr lang="en-US" altLang="zh-CN" sz="1600" b="1" kern="100" baseline="30000" dirty="0">
                <a:solidFill>
                  <a:srgbClr val="0000FF"/>
                </a:solidFill>
                <a:latin typeface="Times New Roman" panose="02020603050405020304" pitchFamily="18" charset="0"/>
                <a:cs typeface="Times New Roman" panose="02020603050405020304" pitchFamily="18" charset="0"/>
              </a:rPr>
              <a:t>2</a:t>
            </a:r>
            <a:endParaRPr lang="zh-CN" altLang="zh-CN" sz="1600" b="1" kern="100" dirty="0">
              <a:solidFill>
                <a:srgbClr val="0000FF"/>
              </a:solidFill>
              <a:latin typeface="Times New Roman" panose="02020603050405020304" pitchFamily="18" charset="0"/>
              <a:cs typeface="Times New Roman" panose="02020603050405020304" pitchFamily="18" charset="0"/>
            </a:endParaRPr>
          </a:p>
          <a:p>
            <a:pPr algn="just">
              <a:spcAft>
                <a:spcPts val="0"/>
              </a:spcAft>
            </a:pPr>
            <a:r>
              <a:rPr lang="en-US" altLang="zh-CN" sz="1600" b="1" dirty="0">
                <a:solidFill>
                  <a:srgbClr val="0000FF"/>
                </a:solidFill>
                <a:latin typeface="Times New Roman" panose="02020603050405020304" pitchFamily="18" charset="0"/>
                <a:ea typeface="+mj-ea"/>
                <a:cs typeface="Times New Roman" panose="02020603050405020304" pitchFamily="18" charset="0"/>
              </a:rPr>
              <a:t>Camera</a:t>
            </a:r>
            <a:r>
              <a:rPr lang="en-US" altLang="zh-CN" sz="1600" b="1" kern="100" dirty="0">
                <a:solidFill>
                  <a:srgbClr val="0000FF"/>
                </a:solidFill>
                <a:latin typeface="Times New Roman" panose="02020603050405020304" pitchFamily="18" charset="0"/>
                <a:cs typeface="Times New Roman" panose="02020603050405020304" pitchFamily="18" charset="0"/>
              </a:rPr>
              <a:t>: 1.5m×18m=27m</a:t>
            </a:r>
            <a:r>
              <a:rPr lang="en-US" altLang="zh-CN" sz="1600" b="1" kern="100" baseline="30000" dirty="0">
                <a:solidFill>
                  <a:srgbClr val="0000FF"/>
                </a:solidFill>
                <a:latin typeface="Times New Roman" panose="02020603050405020304" pitchFamily="18" charset="0"/>
                <a:cs typeface="Times New Roman" panose="02020603050405020304" pitchFamily="18" charset="0"/>
              </a:rPr>
              <a:t>2</a:t>
            </a:r>
            <a:endParaRPr lang="zh-CN" altLang="zh-CN" sz="1600" b="1" kern="1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87510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3"/>
          <p:cNvSpPr txBox="1"/>
          <p:nvPr/>
        </p:nvSpPr>
        <p:spPr>
          <a:xfrm>
            <a:off x="1498453" y="3415482"/>
            <a:ext cx="5364088" cy="276999"/>
          </a:xfrm>
          <a:prstGeom prst="rect">
            <a:avLst/>
          </a:prstGeom>
          <a:noFill/>
        </p:spPr>
        <p:txBody>
          <a:bodyPr wrap="square" rtlCol="0">
            <a:spAutoFit/>
          </a:bodyPr>
          <a:lstStyle/>
          <a:p>
            <a:pPr algn="ctr"/>
            <a:r>
              <a:rPr lang="en-US" altLang="zh-CN" sz="1200" b="1" dirty="0" smtClean="0">
                <a:solidFill>
                  <a:srgbClr val="00B050"/>
                </a:solidFill>
                <a:latin typeface="Times New Roman" panose="02020603050405020304" pitchFamily="18" charset="0"/>
                <a:cs typeface="Times New Roman" panose="02020603050405020304" pitchFamily="18" charset="0"/>
              </a:rPr>
              <a:t>T. </a:t>
            </a:r>
            <a:r>
              <a:rPr lang="en-US" altLang="zh-CN" sz="1200" b="1" dirty="0" err="1" smtClean="0">
                <a:solidFill>
                  <a:srgbClr val="00B050"/>
                </a:solidFill>
                <a:latin typeface="Times New Roman" panose="02020603050405020304" pitchFamily="18" charset="0"/>
                <a:cs typeface="Times New Roman" panose="02020603050405020304" pitchFamily="18" charset="0"/>
              </a:rPr>
              <a:t>Fujii</a:t>
            </a:r>
            <a:r>
              <a:rPr lang="en-US" altLang="zh-CN" sz="1200" b="1" dirty="0" smtClean="0">
                <a:solidFill>
                  <a:srgbClr val="00B050"/>
                </a:solidFill>
                <a:latin typeface="Times New Roman" panose="02020603050405020304" pitchFamily="18" charset="0"/>
                <a:cs typeface="Times New Roman" panose="02020603050405020304" pitchFamily="18" charset="0"/>
              </a:rPr>
              <a:t>, et.al </a:t>
            </a:r>
            <a:r>
              <a:rPr lang="fr-FR" altLang="zh-CN" sz="1200" b="1" i="1" dirty="0" smtClean="0">
                <a:solidFill>
                  <a:srgbClr val="00B050"/>
                </a:solidFill>
                <a:latin typeface="Times New Roman" panose="02020603050405020304" pitchFamily="18" charset="0"/>
                <a:cs typeface="Times New Roman" panose="02020603050405020304" pitchFamily="18" charset="0"/>
              </a:rPr>
              <a:t>APP </a:t>
            </a:r>
            <a:r>
              <a:rPr lang="fr-FR" altLang="zh-CN" sz="1200" b="1" dirty="0" smtClean="0">
                <a:solidFill>
                  <a:srgbClr val="00B050"/>
                </a:solidFill>
                <a:latin typeface="Times New Roman" panose="02020603050405020304" pitchFamily="18" charset="0"/>
                <a:cs typeface="Times New Roman" panose="02020603050405020304" pitchFamily="18" charset="0"/>
              </a:rPr>
              <a:t>74 </a:t>
            </a:r>
            <a:r>
              <a:rPr lang="fr-FR" altLang="zh-CN" sz="1200" b="1" dirty="0">
                <a:solidFill>
                  <a:srgbClr val="00B050"/>
                </a:solidFill>
                <a:latin typeface="Times New Roman" panose="02020603050405020304" pitchFamily="18" charset="0"/>
                <a:cs typeface="Times New Roman" panose="02020603050405020304" pitchFamily="18" charset="0"/>
              </a:rPr>
              <a:t>(2016) 64–72 </a:t>
            </a:r>
            <a:endParaRPr lang="zh-CN" altLang="en-US" sz="1200" b="1" dirty="0">
              <a:solidFill>
                <a:srgbClr val="00B050"/>
              </a:solidFill>
              <a:latin typeface="Times New Roman" panose="02020603050405020304" pitchFamily="18" charset="0"/>
              <a:cs typeface="Times New Roman" panose="02020603050405020304" pitchFamily="18" charset="0"/>
            </a:endParaRPr>
          </a:p>
        </p:txBody>
      </p:sp>
      <p:sp>
        <p:nvSpPr>
          <p:cNvPr id="15" name="动作按钮: 第一张 14">
            <a:hlinkClick r:id="rId2" action="ppaction://hlinksldjump" highlightClick="1"/>
          </p:cNvPr>
          <p:cNvSpPr/>
          <p:nvPr/>
        </p:nvSpPr>
        <p:spPr>
          <a:xfrm>
            <a:off x="8758410" y="6461853"/>
            <a:ext cx="385590" cy="396147"/>
          </a:xfrm>
          <a:prstGeom prst="actionButtonHome">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6" name="标题 3"/>
          <p:cNvSpPr txBox="1">
            <a:spLocks/>
          </p:cNvSpPr>
          <p:nvPr/>
        </p:nvSpPr>
        <p:spPr>
          <a:xfrm>
            <a:off x="1346176" y="352667"/>
            <a:ext cx="6456832" cy="1184940"/>
          </a:xfrm>
          <a:prstGeom prst="rect">
            <a:avLst/>
          </a:prstGeom>
        </p:spPr>
        <p:txBody>
          <a:bodyPr vert="horz" wrap="non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altLang="zh-CN" sz="3600" b="1" dirty="0" smtClean="0">
                <a:solidFill>
                  <a:srgbClr val="0000FF"/>
                </a:solidFill>
                <a:latin typeface="Times New Roman" panose="02020603050405020304" pitchFamily="18" charset="0"/>
                <a:cs typeface="Times New Roman" panose="02020603050405020304" pitchFamily="18" charset="0"/>
              </a:rPr>
              <a:t>Wide FoV </a:t>
            </a:r>
            <a:r>
              <a:rPr lang="en-US" altLang="zh-CN" sz="3600" b="1" dirty="0">
                <a:solidFill>
                  <a:srgbClr val="0000FF"/>
                </a:solidFill>
                <a:latin typeface="Times New Roman" panose="02020603050405020304" pitchFamily="18" charset="0"/>
                <a:cs typeface="Times New Roman" panose="02020603050405020304" pitchFamily="18" charset="0"/>
              </a:rPr>
              <a:t>Cherenkov Telescope</a:t>
            </a:r>
          </a:p>
          <a:p>
            <a:pPr>
              <a:defRPr/>
            </a:pPr>
            <a:r>
              <a:rPr lang="en-US" altLang="zh-CN" sz="3500" b="1" dirty="0" smtClean="0">
                <a:solidFill>
                  <a:srgbClr val="FF0000"/>
                </a:solidFill>
                <a:latin typeface="Times New Roman" panose="02020603050405020304" pitchFamily="18" charset="0"/>
                <a:cs typeface="Times New Roman" panose="02020603050405020304" pitchFamily="18" charset="0"/>
                <a:sym typeface="楷体_GB2312" pitchFamily="49" charset="-122"/>
              </a:rPr>
              <a:t>Refractive Optics</a:t>
            </a:r>
            <a:endParaRPr lang="zh-CN" altLang="en-US" sz="3500" b="1" dirty="0">
              <a:solidFill>
                <a:srgbClr val="FF0000"/>
              </a:solidFill>
              <a:latin typeface="Times New Roman" panose="02020603050405020304" pitchFamily="18" charset="0"/>
              <a:cs typeface="Times New Roman" panose="02020603050405020304" pitchFamily="18" charset="0"/>
            </a:endParaRPr>
          </a:p>
        </p:txBody>
      </p:sp>
      <p:pic>
        <p:nvPicPr>
          <p:cNvPr id="1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8538" y="3918626"/>
            <a:ext cx="2350676" cy="21768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本框 1"/>
          <p:cNvSpPr txBox="1"/>
          <p:nvPr/>
        </p:nvSpPr>
        <p:spPr>
          <a:xfrm>
            <a:off x="1783202" y="6389116"/>
            <a:ext cx="5216238" cy="369332"/>
          </a:xfrm>
          <a:prstGeom prst="rect">
            <a:avLst/>
          </a:prstGeom>
        </p:spPr>
        <p:txBody>
          <a:bodyPr wrap="square">
            <a:spAutoFit/>
          </a:bodyPr>
          <a:lstStyle>
            <a:defPPr>
              <a:defRPr lang="zh-CN"/>
            </a:defPPr>
            <a:lvl1pPr>
              <a:defRPr b="1">
                <a:solidFill>
                  <a:srgbClr val="FF0000"/>
                </a:solidFill>
                <a:latin typeface="Times New Roman" panose="02020603050405020304" pitchFamily="18" charset="0"/>
              </a:defRPr>
            </a:lvl1pPr>
          </a:lstStyle>
          <a:p>
            <a:r>
              <a:rPr lang="en-US" altLang="zh-CN" dirty="0"/>
              <a:t>Large dimensional Fresnel lens is very expensive.  </a:t>
            </a:r>
            <a:endParaRPr lang="zh-CN" altLang="en-US" dirty="0"/>
          </a:p>
        </p:txBody>
      </p:sp>
      <p:pic>
        <p:nvPicPr>
          <p:cNvPr id="13" name="图片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7649" y="3723750"/>
            <a:ext cx="2481609" cy="2477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标题 1"/>
          <p:cNvSpPr>
            <a:spLocks noGrp="1"/>
          </p:cNvSpPr>
          <p:nvPr>
            <p:ph type="title"/>
          </p:nvPr>
        </p:nvSpPr>
        <p:spPr>
          <a:xfrm>
            <a:off x="6435274" y="1537607"/>
            <a:ext cx="2847109" cy="424852"/>
          </a:xfrm>
        </p:spPr>
        <p:txBody>
          <a:bodyPr>
            <a:normAutofit/>
          </a:bodyPr>
          <a:lstStyle/>
          <a:p>
            <a:r>
              <a:rPr lang="en-US" altLang="zh-CN" sz="1600" b="1" dirty="0" smtClean="0">
                <a:solidFill>
                  <a:srgbClr val="FF0000"/>
                </a:solidFill>
                <a:latin typeface="Times New Roman" panose="02020603050405020304" pitchFamily="18" charset="0"/>
                <a:cs typeface="Times New Roman" panose="02020603050405020304" pitchFamily="18" charset="0"/>
              </a:rPr>
              <a:t>GAW: Gamma Air </a:t>
            </a:r>
            <a:r>
              <a:rPr lang="en-US" altLang="zh-CN" sz="1600" b="1" dirty="0">
                <a:solidFill>
                  <a:srgbClr val="FF0000"/>
                </a:solidFill>
                <a:latin typeface="Times New Roman" panose="02020603050405020304" pitchFamily="18" charset="0"/>
                <a:cs typeface="Times New Roman" panose="02020603050405020304" pitchFamily="18" charset="0"/>
              </a:rPr>
              <a:t>Watch</a:t>
            </a:r>
            <a:endParaRPr lang="zh-CN" altLang="en-US" sz="1600" b="1" dirty="0">
              <a:solidFill>
                <a:srgbClr val="FF0000"/>
              </a:solidFill>
              <a:latin typeface="Times New Roman" panose="02020603050405020304" pitchFamily="18" charset="0"/>
              <a:cs typeface="Times New Roman" panose="02020603050405020304" pitchFamily="18" charset="0"/>
            </a:endParaRPr>
          </a:p>
        </p:txBody>
      </p:sp>
      <p:pic>
        <p:nvPicPr>
          <p:cNvPr id="2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65297" y="3497873"/>
            <a:ext cx="2778703" cy="2617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8"/>
          <p:cNvSpPr txBox="1"/>
          <p:nvPr/>
        </p:nvSpPr>
        <p:spPr>
          <a:xfrm>
            <a:off x="6887732" y="2854885"/>
            <a:ext cx="2394651" cy="276999"/>
          </a:xfrm>
          <a:prstGeom prst="rect">
            <a:avLst/>
          </a:prstGeom>
          <a:noFill/>
        </p:spPr>
        <p:txBody>
          <a:bodyPr wrap="square" rtlCol="0">
            <a:spAutoFit/>
          </a:bodyPr>
          <a:lstStyle/>
          <a:p>
            <a:r>
              <a:rPr lang="en-US" altLang="zh-CN" sz="1200" b="1" dirty="0" smtClean="0">
                <a:solidFill>
                  <a:srgbClr val="00B050"/>
                </a:solidFill>
                <a:latin typeface="Times New Roman" panose="02020603050405020304" pitchFamily="18" charset="0"/>
                <a:cs typeface="Times New Roman" panose="02020603050405020304" pitchFamily="18" charset="0"/>
              </a:rPr>
              <a:t>G. </a:t>
            </a:r>
            <a:r>
              <a:rPr lang="en-US" altLang="zh-CN" sz="1200" b="1" dirty="0" err="1" smtClean="0">
                <a:solidFill>
                  <a:srgbClr val="00B050"/>
                </a:solidFill>
                <a:latin typeface="Times New Roman" panose="02020603050405020304" pitchFamily="18" charset="0"/>
                <a:cs typeface="Times New Roman" panose="02020603050405020304" pitchFamily="18" charset="0"/>
              </a:rPr>
              <a:t>Cusumano</a:t>
            </a:r>
            <a:r>
              <a:rPr lang="en-US" altLang="zh-CN" sz="1200" b="1" dirty="0" smtClean="0">
                <a:solidFill>
                  <a:srgbClr val="00B050"/>
                </a:solidFill>
                <a:latin typeface="Times New Roman" panose="02020603050405020304" pitchFamily="18" charset="0"/>
                <a:cs typeface="Times New Roman" panose="02020603050405020304" pitchFamily="18" charset="0"/>
              </a:rPr>
              <a:t> </a:t>
            </a:r>
            <a:r>
              <a:rPr lang="en-US" altLang="zh-CN" sz="1200" b="1" i="1" dirty="0" smtClean="0">
                <a:solidFill>
                  <a:srgbClr val="00B050"/>
                </a:solidFill>
                <a:latin typeface="Times New Roman" panose="02020603050405020304" pitchFamily="18" charset="0"/>
                <a:cs typeface="Times New Roman" panose="02020603050405020304" pitchFamily="18" charset="0"/>
              </a:rPr>
              <a:t>ICRC2011</a:t>
            </a:r>
            <a:r>
              <a:rPr lang="en-US" altLang="zh-CN" sz="1200" b="1" dirty="0" smtClean="0">
                <a:solidFill>
                  <a:srgbClr val="00B050"/>
                </a:solidFill>
                <a:latin typeface="Times New Roman" panose="02020603050405020304" pitchFamily="18" charset="0"/>
                <a:cs typeface="Times New Roman" panose="02020603050405020304" pitchFamily="18" charset="0"/>
              </a:rPr>
              <a:t>:ID1352</a:t>
            </a:r>
            <a:endParaRPr lang="zh-CN" altLang="en-US" sz="1200" b="1" dirty="0">
              <a:solidFill>
                <a:srgbClr val="00B050"/>
              </a:solidFill>
              <a:latin typeface="Times New Roman" panose="02020603050405020304" pitchFamily="18" charset="0"/>
              <a:cs typeface="Times New Roman" panose="02020603050405020304" pitchFamily="18" charset="0"/>
            </a:endParaRPr>
          </a:p>
        </p:txBody>
      </p:sp>
      <p:sp>
        <p:nvSpPr>
          <p:cNvPr id="22" name="内容占位符 2"/>
          <p:cNvSpPr txBox="1">
            <a:spLocks/>
          </p:cNvSpPr>
          <p:nvPr/>
        </p:nvSpPr>
        <p:spPr>
          <a:xfrm>
            <a:off x="-19103" y="1466282"/>
            <a:ext cx="6083729" cy="72008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ct val="0"/>
              </a:spcBef>
              <a:buFont typeface="Arial" panose="020B0604020202020204" pitchFamily="34" charset="0"/>
              <a:buNone/>
            </a:pPr>
            <a:r>
              <a:rPr lang="en-US" altLang="zh-CN" sz="1600" b="1" dirty="0" smtClean="0">
                <a:solidFill>
                  <a:srgbClr val="FF0000"/>
                </a:solidFill>
                <a:latin typeface="Times New Roman" panose="02020603050405020304" pitchFamily="18" charset="0"/>
                <a:ea typeface="+mj-ea"/>
                <a:cs typeface="Times New Roman" panose="02020603050405020304" pitchFamily="18" charset="0"/>
              </a:rPr>
              <a:t>JEM-EUSO is a Fresnel-optics refractive telescope devoted to</a:t>
            </a:r>
          </a:p>
          <a:p>
            <a:pPr algn="just">
              <a:spcBef>
                <a:spcPct val="0"/>
              </a:spcBef>
              <a:buFont typeface="Arial" panose="020B0604020202020204" pitchFamily="34" charset="0"/>
              <a:buNone/>
            </a:pPr>
            <a:r>
              <a:rPr lang="en-US" altLang="zh-CN" sz="1600" b="1" dirty="0" smtClean="0">
                <a:solidFill>
                  <a:srgbClr val="FF0000"/>
                </a:solidFill>
                <a:latin typeface="Times New Roman" panose="02020603050405020304" pitchFamily="18" charset="0"/>
                <a:ea typeface="+mj-ea"/>
                <a:cs typeface="Times New Roman" panose="02020603050405020304" pitchFamily="18" charset="0"/>
              </a:rPr>
              <a:t>the observation of Ultra High Energy Cosmic Rays (UHECR).</a:t>
            </a:r>
            <a:endParaRPr lang="zh-CN" altLang="en-US" sz="1600" b="1" dirty="0">
              <a:solidFill>
                <a:srgbClr val="FF0000"/>
              </a:solidFill>
              <a:latin typeface="Times New Roman" panose="02020603050405020304" pitchFamily="18" charset="0"/>
              <a:ea typeface="+mj-ea"/>
              <a:cs typeface="Times New Roman" panose="02020603050405020304" pitchFamily="18" charset="0"/>
            </a:endParaRPr>
          </a:p>
        </p:txBody>
      </p:sp>
      <p:sp>
        <p:nvSpPr>
          <p:cNvPr id="23" name="TextBox 3"/>
          <p:cNvSpPr txBox="1"/>
          <p:nvPr/>
        </p:nvSpPr>
        <p:spPr>
          <a:xfrm>
            <a:off x="1191181" y="2035163"/>
            <a:ext cx="4423537" cy="276999"/>
          </a:xfrm>
          <a:prstGeom prst="rect">
            <a:avLst/>
          </a:prstGeom>
          <a:noFill/>
        </p:spPr>
        <p:txBody>
          <a:bodyPr wrap="square" rtlCol="0">
            <a:spAutoFit/>
          </a:bodyPr>
          <a:lstStyle>
            <a:defPPr>
              <a:defRPr lang="zh-CN"/>
            </a:defPPr>
            <a:lvl1pPr algn="ctr">
              <a:defRPr sz="1200" b="1">
                <a:solidFill>
                  <a:srgbClr val="00B050"/>
                </a:solidFill>
                <a:latin typeface="Times New Roman" panose="02020603050405020304" pitchFamily="18" charset="0"/>
                <a:cs typeface="Times New Roman" panose="02020603050405020304" pitchFamily="18" charset="0"/>
              </a:defRPr>
            </a:lvl1pPr>
          </a:lstStyle>
          <a:p>
            <a:r>
              <a:rPr lang="en-US" altLang="zh-CN" dirty="0" err="1"/>
              <a:t>Casolino</a:t>
            </a:r>
            <a:r>
              <a:rPr lang="en-US" altLang="zh-CN" dirty="0"/>
              <a:t> M et al., (JEM-EUSO Collaboration) 2014 </a:t>
            </a:r>
            <a:r>
              <a:rPr lang="en-US" altLang="zh-CN" i="1" dirty="0"/>
              <a:t>Exp. </a:t>
            </a:r>
            <a:r>
              <a:rPr lang="en-US" altLang="zh-CN" i="1" dirty="0" err="1"/>
              <a:t>Atron</a:t>
            </a:r>
            <a:r>
              <a:rPr lang="en-US" altLang="zh-CN" dirty="0"/>
              <a:t>.</a:t>
            </a:r>
            <a:endParaRPr lang="zh-CN" altLang="en-US" dirty="0"/>
          </a:p>
        </p:txBody>
      </p:sp>
      <p:sp>
        <p:nvSpPr>
          <p:cNvPr id="10" name="内容占位符 9"/>
          <p:cNvSpPr>
            <a:spLocks noGrp="1"/>
          </p:cNvSpPr>
          <p:nvPr>
            <p:ph idx="1"/>
          </p:nvPr>
        </p:nvSpPr>
        <p:spPr>
          <a:xfrm>
            <a:off x="222396" y="2272015"/>
            <a:ext cx="2562367" cy="645283"/>
          </a:xfrm>
        </p:spPr>
        <p:txBody>
          <a:bodyPr>
            <a:normAutofit fontScale="92500"/>
          </a:bodyPr>
          <a:lstStyle/>
          <a:p>
            <a:r>
              <a:rPr lang="en-US" altLang="zh-CN" sz="1600" b="1" dirty="0" smtClean="0">
                <a:solidFill>
                  <a:srgbClr val="0000FF"/>
                </a:solidFill>
                <a:latin typeface="Times New Roman" panose="02020603050405020304" pitchFamily="18" charset="0"/>
                <a:cs typeface="Times New Roman" panose="02020603050405020304" pitchFamily="18" charset="0"/>
              </a:rPr>
              <a:t>Lens diameter 2650mm</a:t>
            </a:r>
          </a:p>
          <a:p>
            <a:r>
              <a:rPr lang="en-US" altLang="zh-CN" sz="1600" b="1" dirty="0" smtClean="0">
                <a:solidFill>
                  <a:srgbClr val="0000FF"/>
                </a:solidFill>
                <a:latin typeface="Times New Roman" panose="02020603050405020304" pitchFamily="18" charset="0"/>
                <a:cs typeface="Times New Roman" panose="02020603050405020304" pitchFamily="18" charset="0"/>
              </a:rPr>
              <a:t>Field of View(</a:t>
            </a:r>
            <a:r>
              <a:rPr lang="en-US" altLang="zh-CN" sz="1600" b="1" dirty="0" err="1" smtClean="0">
                <a:solidFill>
                  <a:srgbClr val="0000FF"/>
                </a:solidFill>
                <a:latin typeface="Times New Roman" panose="02020603050405020304" pitchFamily="18" charset="0"/>
                <a:cs typeface="Times New Roman" panose="02020603050405020304" pitchFamily="18" charset="0"/>
              </a:rPr>
              <a:t>FoV</a:t>
            </a:r>
            <a:r>
              <a:rPr lang="en-US" altLang="zh-CN" sz="1600" b="1" dirty="0" smtClean="0">
                <a:solidFill>
                  <a:srgbClr val="0000FF"/>
                </a:solidFill>
                <a:latin typeface="Times New Roman" panose="02020603050405020304" pitchFamily="18" charset="0"/>
                <a:cs typeface="Times New Roman" panose="02020603050405020304" pitchFamily="18" charset="0"/>
              </a:rPr>
              <a:t>) ±30</a:t>
            </a:r>
            <a:r>
              <a:rPr lang="en-US" altLang="zh-CN" sz="1600" b="1" baseline="30000" dirty="0" smtClean="0">
                <a:solidFill>
                  <a:srgbClr val="0000FF"/>
                </a:solidFill>
                <a:latin typeface="Times New Roman" panose="02020603050405020304" pitchFamily="18" charset="0"/>
                <a:cs typeface="Times New Roman" panose="02020603050405020304" pitchFamily="18" charset="0"/>
              </a:rPr>
              <a:t>o</a:t>
            </a:r>
            <a:endParaRPr lang="zh-CN" altLang="en-US" sz="1600" b="1" baseline="30000" dirty="0">
              <a:solidFill>
                <a:srgbClr val="0000FF"/>
              </a:solidFill>
              <a:latin typeface="Times New Roman" panose="02020603050405020304" pitchFamily="18" charset="0"/>
              <a:cs typeface="Times New Roman" panose="02020603050405020304" pitchFamily="18" charset="0"/>
            </a:endParaRPr>
          </a:p>
        </p:txBody>
      </p:sp>
      <p:sp>
        <p:nvSpPr>
          <p:cNvPr id="25" name="TextBox 4"/>
          <p:cNvSpPr txBox="1"/>
          <p:nvPr/>
        </p:nvSpPr>
        <p:spPr>
          <a:xfrm>
            <a:off x="3037842" y="5818436"/>
            <a:ext cx="2352067" cy="276999"/>
          </a:xfrm>
          <a:prstGeom prst="rect">
            <a:avLst/>
          </a:prstGeom>
          <a:noFill/>
        </p:spPr>
        <p:txBody>
          <a:bodyPr wrap="square" rtlCol="0">
            <a:spAutoFit/>
          </a:bodyPr>
          <a:lstStyle/>
          <a:p>
            <a:r>
              <a:rPr lang="en-US" altLang="zh-CN" sz="1200" b="1" dirty="0" smtClean="0">
                <a:solidFill>
                  <a:schemeClr val="bg1"/>
                </a:solidFill>
                <a:latin typeface="Times New Roman" panose="02020603050405020304" pitchFamily="18" charset="0"/>
                <a:cs typeface="Times New Roman" panose="02020603050405020304" pitchFamily="18" charset="0"/>
              </a:rPr>
              <a:t>1.5m diameter three lens optics </a:t>
            </a:r>
            <a:endParaRPr lang="zh-CN" altLang="en-US" sz="1200" b="1" dirty="0">
              <a:solidFill>
                <a:schemeClr val="bg1"/>
              </a:solidFill>
              <a:latin typeface="Times New Roman" panose="02020603050405020304" pitchFamily="18" charset="0"/>
              <a:cs typeface="Times New Roman" panose="02020603050405020304" pitchFamily="18" charset="0"/>
            </a:endParaRPr>
          </a:p>
        </p:txBody>
      </p:sp>
      <p:sp>
        <p:nvSpPr>
          <p:cNvPr id="26" name="文本框 25"/>
          <p:cNvSpPr txBox="1"/>
          <p:nvPr/>
        </p:nvSpPr>
        <p:spPr>
          <a:xfrm>
            <a:off x="0" y="2854885"/>
            <a:ext cx="5486400" cy="584775"/>
          </a:xfrm>
          <a:prstGeom prst="rect">
            <a:avLst/>
          </a:prstGeom>
          <a:noFill/>
        </p:spPr>
        <p:txBody>
          <a:bodyPr wrap="square" rtlCol="0">
            <a:spAutoFit/>
          </a:bodyPr>
          <a:lstStyle/>
          <a:p>
            <a:r>
              <a:rPr lang="en-US" altLang="zh-CN" sz="1600" b="1" dirty="0" smtClean="0">
                <a:solidFill>
                  <a:srgbClr val="FF0000"/>
                </a:solidFill>
                <a:latin typeface="Times New Roman" panose="02020603050405020304" pitchFamily="18" charset="0"/>
                <a:cs typeface="Times New Roman" panose="02020603050405020304" pitchFamily="18" charset="0"/>
              </a:rPr>
              <a:t>The prototype lens also used by FAST have detected some  </a:t>
            </a:r>
            <a:r>
              <a:rPr lang="en-US" altLang="zh-CN" sz="1600" b="1" dirty="0">
                <a:solidFill>
                  <a:srgbClr val="FF0000"/>
                </a:solidFill>
                <a:latin typeface="Times New Roman" panose="02020603050405020304" pitchFamily="18" charset="0"/>
                <a:cs typeface="Times New Roman" panose="02020603050405020304" pitchFamily="18" charset="0"/>
              </a:rPr>
              <a:t>candidates UHECRs in time coincidence with the TA FD</a:t>
            </a:r>
            <a:r>
              <a:rPr lang="en-US" altLang="zh-CN" sz="1600" b="1" dirty="0" smtClean="0">
                <a:solidFill>
                  <a:srgbClr val="FF0000"/>
                </a:solidFill>
                <a:latin typeface="Times New Roman" panose="02020603050405020304" pitchFamily="18" charset="0"/>
                <a:cs typeface="Times New Roman" panose="02020603050405020304" pitchFamily="18" charset="0"/>
              </a:rPr>
              <a:t>.</a:t>
            </a:r>
            <a:endParaRPr lang="zh-CN" altLang="en-US" sz="1600" b="1" dirty="0">
              <a:solidFill>
                <a:srgbClr val="FF0000"/>
              </a:solidFill>
              <a:latin typeface="Times New Roman" panose="02020603050405020304" pitchFamily="18" charset="0"/>
              <a:cs typeface="Times New Roman" panose="02020603050405020304" pitchFamily="18" charset="0"/>
            </a:endParaRPr>
          </a:p>
        </p:txBody>
      </p:sp>
      <p:sp>
        <p:nvSpPr>
          <p:cNvPr id="27" name="矩形 26"/>
          <p:cNvSpPr/>
          <p:nvPr/>
        </p:nvSpPr>
        <p:spPr>
          <a:xfrm>
            <a:off x="6430339" y="1918652"/>
            <a:ext cx="2856978" cy="954107"/>
          </a:xfrm>
          <a:prstGeom prst="rect">
            <a:avLst/>
          </a:prstGeom>
        </p:spPr>
        <p:txBody>
          <a:bodyPr wrap="square">
            <a:spAutoFit/>
          </a:bodyPr>
          <a:lstStyle/>
          <a:p>
            <a:r>
              <a:rPr lang="en-US" altLang="zh-CN" sz="1400" dirty="0">
                <a:solidFill>
                  <a:srgbClr val="0000FF"/>
                </a:solidFill>
                <a:latin typeface="Times New Roman" panose="02020603050405020304" pitchFamily="18" charset="0"/>
                <a:cs typeface="Times New Roman" panose="02020603050405020304" pitchFamily="18" charset="0"/>
              </a:rPr>
              <a:t>The optics of GAW, composed by a </a:t>
            </a:r>
            <a:r>
              <a:rPr lang="en-US" altLang="zh-CN" sz="1400" dirty="0" smtClean="0">
                <a:solidFill>
                  <a:srgbClr val="0000FF"/>
                </a:solidFill>
                <a:latin typeface="Times New Roman" panose="02020603050405020304" pitchFamily="18" charset="0"/>
                <a:cs typeface="Times New Roman" panose="02020603050405020304" pitchFamily="18" charset="0"/>
              </a:rPr>
              <a:t>large dimensional single-sided </a:t>
            </a:r>
            <a:r>
              <a:rPr lang="en-US" altLang="zh-CN" sz="1400" dirty="0">
                <a:solidFill>
                  <a:srgbClr val="0000FF"/>
                </a:solidFill>
                <a:latin typeface="Times New Roman" panose="02020603050405020304" pitchFamily="18" charset="0"/>
                <a:cs typeface="Times New Roman" panose="02020603050405020304" pitchFamily="18" charset="0"/>
              </a:rPr>
              <a:t>Fresnel lens, will allow to achieve large field of </a:t>
            </a:r>
            <a:r>
              <a:rPr lang="en-US" altLang="zh-CN" sz="1400" dirty="0" smtClean="0">
                <a:solidFill>
                  <a:srgbClr val="0000FF"/>
                </a:solidFill>
                <a:latin typeface="Times New Roman" panose="02020603050405020304" pitchFamily="18" charset="0"/>
                <a:cs typeface="Times New Roman" panose="02020603050405020304" pitchFamily="18" charset="0"/>
              </a:rPr>
              <a:t>view. </a:t>
            </a:r>
            <a:endParaRPr lang="zh-CN" altLang="en-US" sz="14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52247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
          <p:cNvSpPr txBox="1">
            <a:spLocks/>
          </p:cNvSpPr>
          <p:nvPr/>
        </p:nvSpPr>
        <p:spPr>
          <a:xfrm>
            <a:off x="0" y="315906"/>
            <a:ext cx="9144000" cy="85374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3000" b="1" dirty="0" smtClean="0">
                <a:solidFill>
                  <a:srgbClr val="FF0000"/>
                </a:solidFill>
                <a:latin typeface="Times New Roman" panose="02020603050405020304" pitchFamily="18" charset="0"/>
                <a:cs typeface="Times New Roman" panose="02020603050405020304" pitchFamily="18" charset="0"/>
              </a:rPr>
              <a:t>Conceptual</a:t>
            </a:r>
            <a:r>
              <a:rPr lang="zh-CN" altLang="en-US" sz="3000" b="1" dirty="0" smtClean="0">
                <a:solidFill>
                  <a:srgbClr val="FF0000"/>
                </a:solidFill>
                <a:latin typeface="Times New Roman" panose="02020603050405020304" pitchFamily="18" charset="0"/>
                <a:cs typeface="Times New Roman" panose="02020603050405020304" pitchFamily="18" charset="0"/>
              </a:rPr>
              <a:t> </a:t>
            </a:r>
            <a:r>
              <a:rPr lang="en-US" altLang="zh-CN" sz="3000" b="1" dirty="0" smtClean="0">
                <a:solidFill>
                  <a:srgbClr val="FF0000"/>
                </a:solidFill>
                <a:latin typeface="Times New Roman" panose="02020603050405020304" pitchFamily="18" charset="0"/>
                <a:cs typeface="Times New Roman" panose="02020603050405020304" pitchFamily="18" charset="0"/>
              </a:rPr>
              <a:t>design for</a:t>
            </a:r>
            <a:r>
              <a:rPr lang="zh-CN" altLang="en-US" sz="3000" b="1" dirty="0" smtClean="0">
                <a:solidFill>
                  <a:srgbClr val="FF0000"/>
                </a:solidFill>
                <a:latin typeface="Times New Roman" panose="02020603050405020304" pitchFamily="18" charset="0"/>
                <a:cs typeface="Times New Roman" panose="02020603050405020304" pitchFamily="18" charset="0"/>
              </a:rPr>
              <a:t> </a:t>
            </a:r>
            <a:r>
              <a:rPr lang="en-US" altLang="zh-CN" sz="3000" b="1" dirty="0" smtClean="0">
                <a:solidFill>
                  <a:srgbClr val="FF0000"/>
                </a:solidFill>
                <a:latin typeface="Times New Roman" panose="02020603050405020304" pitchFamily="18" charset="0"/>
                <a:cs typeface="Times New Roman" panose="02020603050405020304" pitchFamily="18" charset="0"/>
              </a:rPr>
              <a:t>the</a:t>
            </a:r>
            <a:r>
              <a:rPr lang="zh-CN" altLang="en-US" sz="3000" b="1" dirty="0" smtClean="0">
                <a:solidFill>
                  <a:srgbClr val="FF0000"/>
                </a:solidFill>
                <a:latin typeface="Times New Roman" panose="02020603050405020304" pitchFamily="18" charset="0"/>
                <a:cs typeface="Times New Roman" panose="02020603050405020304" pitchFamily="18" charset="0"/>
              </a:rPr>
              <a:t> </a:t>
            </a:r>
            <a:r>
              <a:rPr lang="en-US" altLang="zh-CN" sz="3000" b="1" dirty="0" smtClean="0">
                <a:solidFill>
                  <a:srgbClr val="FF0000"/>
                </a:solidFill>
                <a:latin typeface="Times New Roman" panose="02020603050405020304" pitchFamily="18" charset="0"/>
                <a:cs typeface="Times New Roman" panose="02020603050405020304" pitchFamily="18" charset="0"/>
              </a:rPr>
              <a:t>water-lens </a:t>
            </a:r>
            <a:r>
              <a:rPr lang="en-US" altLang="zh-CN" sz="3000" b="1" dirty="0">
                <a:solidFill>
                  <a:srgbClr val="FF0000"/>
                </a:solidFill>
                <a:latin typeface="Times New Roman" panose="02020603050405020304" pitchFamily="18" charset="0"/>
                <a:cs typeface="Times New Roman" panose="02020603050405020304" pitchFamily="18" charset="0"/>
              </a:rPr>
              <a:t>t</a:t>
            </a:r>
            <a:r>
              <a:rPr lang="en-US" altLang="zh-CN" sz="3000" b="1" dirty="0" smtClean="0">
                <a:solidFill>
                  <a:srgbClr val="FF0000"/>
                </a:solidFill>
                <a:latin typeface="Times New Roman" panose="02020603050405020304" pitchFamily="18" charset="0"/>
                <a:cs typeface="Times New Roman" panose="02020603050405020304" pitchFamily="18" charset="0"/>
              </a:rPr>
              <a:t>elescope </a:t>
            </a:r>
            <a:r>
              <a:rPr lang="en-US" altLang="zh-CN" sz="3000" b="1" dirty="0">
                <a:solidFill>
                  <a:srgbClr val="FF0000"/>
                </a:solidFill>
                <a:latin typeface="Times New Roman" panose="02020603050405020304" pitchFamily="18" charset="0"/>
                <a:cs typeface="Times New Roman" panose="02020603050405020304" pitchFamily="18" charset="0"/>
              </a:rPr>
              <a:t>a</a:t>
            </a:r>
            <a:r>
              <a:rPr lang="en-US" altLang="zh-CN" sz="3000" b="1" dirty="0" smtClean="0">
                <a:solidFill>
                  <a:srgbClr val="FF0000"/>
                </a:solidFill>
                <a:latin typeface="Times New Roman" panose="02020603050405020304" pitchFamily="18" charset="0"/>
                <a:cs typeface="Times New Roman" panose="02020603050405020304" pitchFamily="18" charset="0"/>
              </a:rPr>
              <a:t>rray</a:t>
            </a:r>
            <a:endParaRPr lang="en-US" altLang="zh-CN" sz="3000" b="1" dirty="0">
              <a:solidFill>
                <a:srgbClr val="FF0000"/>
              </a:solidFill>
              <a:latin typeface="Times New Roman" panose="02020603050405020304" pitchFamily="18" charset="0"/>
              <a:cs typeface="Times New Roman" panose="02020603050405020304" pitchFamily="18" charset="0"/>
            </a:endParaRPr>
          </a:p>
        </p:txBody>
      </p:sp>
      <p:sp>
        <p:nvSpPr>
          <p:cNvPr id="8" name="内容占位符 2"/>
          <p:cNvSpPr txBox="1">
            <a:spLocks/>
          </p:cNvSpPr>
          <p:nvPr/>
        </p:nvSpPr>
        <p:spPr>
          <a:xfrm>
            <a:off x="0" y="872438"/>
            <a:ext cx="9144000" cy="1907872"/>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000" b="1" dirty="0" smtClean="0">
                <a:solidFill>
                  <a:srgbClr val="0000FF"/>
                </a:solidFill>
                <a:latin typeface="Times New Roman" panose="02020603050405020304" pitchFamily="18" charset="0"/>
                <a:cs typeface="Times New Roman" panose="02020603050405020304" pitchFamily="18" charset="0"/>
              </a:rPr>
              <a:t>Our concept is inspired by the structure of human eye.</a:t>
            </a:r>
          </a:p>
          <a:p>
            <a:r>
              <a:rPr lang="en-US" altLang="zh-CN" sz="2000" b="1" dirty="0" smtClean="0">
                <a:solidFill>
                  <a:srgbClr val="0000FF"/>
                </a:solidFill>
                <a:latin typeface="Times New Roman" panose="02020603050405020304" pitchFamily="18" charset="0"/>
                <a:cs typeface="Times New Roman" panose="02020603050405020304" pitchFamily="18" charset="0"/>
              </a:rPr>
              <a:t>High </a:t>
            </a:r>
            <a:r>
              <a:rPr lang="en-US" altLang="zh-CN" sz="2000" b="1" dirty="0">
                <a:solidFill>
                  <a:srgbClr val="0000FF"/>
                </a:solidFill>
                <a:latin typeface="Times New Roman" panose="02020603050405020304" pitchFamily="18" charset="0"/>
                <a:cs typeface="Times New Roman" panose="02020603050405020304" pitchFamily="18" charset="0"/>
              </a:rPr>
              <a:t>transmittance of purified water for </a:t>
            </a:r>
            <a:r>
              <a:rPr lang="en-US" altLang="zh-CN" sz="2000" b="1" dirty="0" smtClean="0">
                <a:solidFill>
                  <a:srgbClr val="0000FF"/>
                </a:solidFill>
                <a:latin typeface="Times New Roman" panose="02020603050405020304" pitchFamily="18" charset="0"/>
                <a:cs typeface="Times New Roman" panose="02020603050405020304" pitchFamily="18" charset="0"/>
              </a:rPr>
              <a:t>ultraviolet photons</a:t>
            </a:r>
          </a:p>
          <a:p>
            <a:r>
              <a:rPr lang="en-US" altLang="zh-CN" sz="2000" b="1" dirty="0" smtClean="0">
                <a:solidFill>
                  <a:srgbClr val="0000FF"/>
                </a:solidFill>
                <a:latin typeface="Times New Roman" panose="02020603050405020304" pitchFamily="18" charset="0"/>
                <a:cs typeface="Times New Roman" panose="02020603050405020304" pitchFamily="18" charset="0"/>
              </a:rPr>
              <a:t>A refractive </a:t>
            </a:r>
            <a:r>
              <a:rPr lang="en-US" altLang="zh-CN" sz="2000" b="1" dirty="0">
                <a:solidFill>
                  <a:srgbClr val="0000FF"/>
                </a:solidFill>
                <a:latin typeface="Times New Roman" panose="02020603050405020304" pitchFamily="18" charset="0"/>
                <a:cs typeface="Times New Roman" panose="02020603050405020304" pitchFamily="18" charset="0"/>
              </a:rPr>
              <a:t>water-lens telescope with acrylic shell as </a:t>
            </a:r>
            <a:r>
              <a:rPr lang="en-US" altLang="zh-CN" sz="2000" b="1" dirty="0" smtClean="0">
                <a:solidFill>
                  <a:srgbClr val="0000FF"/>
                </a:solidFill>
                <a:latin typeface="Times New Roman" panose="02020603050405020304" pitchFamily="18" charset="0"/>
                <a:cs typeface="Times New Roman" panose="02020603050405020304" pitchFamily="18" charset="0"/>
              </a:rPr>
              <a:t>a</a:t>
            </a:r>
            <a:r>
              <a:rPr lang="zh-CN" altLang="en-US" sz="2000" b="1" dirty="0" smtClean="0">
                <a:solidFill>
                  <a:srgbClr val="0000FF"/>
                </a:solidFill>
                <a:latin typeface="Times New Roman" panose="02020603050405020304" pitchFamily="18" charset="0"/>
                <a:cs typeface="Times New Roman" panose="02020603050405020304" pitchFamily="18" charset="0"/>
              </a:rPr>
              <a:t> </a:t>
            </a:r>
            <a:r>
              <a:rPr lang="en-US" altLang="zh-CN" sz="2000" b="1" dirty="0" smtClean="0">
                <a:solidFill>
                  <a:srgbClr val="0000FF"/>
                </a:solidFill>
                <a:latin typeface="Times New Roman" panose="02020603050405020304" pitchFamily="18" charset="0"/>
                <a:cs typeface="Times New Roman" panose="02020603050405020304" pitchFamily="18" charset="0"/>
              </a:rPr>
              <a:t>light </a:t>
            </a:r>
            <a:r>
              <a:rPr lang="en-US" altLang="zh-CN" sz="2000" b="1" dirty="0">
                <a:solidFill>
                  <a:srgbClr val="0000FF"/>
                </a:solidFill>
                <a:latin typeface="Times New Roman" panose="02020603050405020304" pitchFamily="18" charset="0"/>
                <a:cs typeface="Times New Roman" panose="02020603050405020304" pitchFamily="18" charset="0"/>
              </a:rPr>
              <a:t>collector for observing Cherenkov </a:t>
            </a:r>
            <a:r>
              <a:rPr lang="en-US" altLang="zh-CN" sz="2000" b="1" dirty="0" smtClean="0">
                <a:solidFill>
                  <a:srgbClr val="0000FF"/>
                </a:solidFill>
                <a:latin typeface="Times New Roman" panose="02020603050405020304" pitchFamily="18" charset="0"/>
                <a:cs typeface="Times New Roman" panose="02020603050405020304" pitchFamily="18" charset="0"/>
              </a:rPr>
              <a:t>light induced </a:t>
            </a:r>
            <a:r>
              <a:rPr lang="en-US" altLang="zh-CN" sz="2000" b="1" dirty="0">
                <a:solidFill>
                  <a:srgbClr val="0000FF"/>
                </a:solidFill>
                <a:latin typeface="Times New Roman" panose="02020603050405020304" pitchFamily="18" charset="0"/>
                <a:cs typeface="Times New Roman" panose="02020603050405020304" pitchFamily="18" charset="0"/>
              </a:rPr>
              <a:t>by CRs and high energy </a:t>
            </a:r>
            <a:r>
              <a:rPr lang="el-GR" altLang="zh-CN" sz="2000" b="1" dirty="0" smtClean="0">
                <a:solidFill>
                  <a:srgbClr val="0000FF"/>
                </a:solidFill>
                <a:latin typeface="Times New Roman" panose="02020603050405020304" pitchFamily="18" charset="0"/>
                <a:cs typeface="Times New Roman" panose="02020603050405020304" pitchFamily="18" charset="0"/>
              </a:rPr>
              <a:t>γ</a:t>
            </a:r>
            <a:r>
              <a:rPr lang="en-US" altLang="zh-CN" sz="2000" b="1" dirty="0" smtClean="0">
                <a:solidFill>
                  <a:srgbClr val="0000FF"/>
                </a:solidFill>
                <a:latin typeface="Times New Roman" panose="02020603050405020304" pitchFamily="18" charset="0"/>
                <a:cs typeface="Times New Roman" panose="02020603050405020304" pitchFamily="18" charset="0"/>
              </a:rPr>
              <a:t>-ray, </a:t>
            </a:r>
            <a:r>
              <a:rPr lang="en-US" altLang="zh-CN" sz="2000" b="1" dirty="0">
                <a:solidFill>
                  <a:srgbClr val="0000FF"/>
                </a:solidFill>
                <a:latin typeface="Times New Roman" panose="02020603050405020304" pitchFamily="18" charset="0"/>
                <a:cs typeface="Times New Roman" panose="02020603050405020304" pitchFamily="18" charset="0"/>
              </a:rPr>
              <a:t>e</a:t>
            </a:r>
            <a:r>
              <a:rPr lang="en-US" altLang="zh-CN" sz="2000" b="1" dirty="0" smtClean="0">
                <a:solidFill>
                  <a:srgbClr val="0000FF"/>
                </a:solidFill>
                <a:latin typeface="Times New Roman" panose="02020603050405020304" pitchFamily="18" charset="0"/>
                <a:cs typeface="Times New Roman" panose="02020603050405020304" pitchFamily="18" charset="0"/>
              </a:rPr>
              <a:t>specially </a:t>
            </a:r>
            <a:r>
              <a:rPr lang="en-US" altLang="zh-CN" sz="2000" b="1" dirty="0">
                <a:solidFill>
                  <a:srgbClr val="0000FF"/>
                </a:solidFill>
                <a:latin typeface="Times New Roman" panose="02020603050405020304" pitchFamily="18" charset="0"/>
                <a:cs typeface="Times New Roman" panose="02020603050405020304" pitchFamily="18" charset="0"/>
              </a:rPr>
              <a:t>aiming for detecting the high energy </a:t>
            </a:r>
            <a:r>
              <a:rPr lang="en-US" altLang="zh-CN" sz="2000" b="1" dirty="0" smtClean="0">
                <a:solidFill>
                  <a:srgbClr val="0000FF"/>
                </a:solidFill>
                <a:latin typeface="Times New Roman" panose="02020603050405020304" pitchFamily="18" charset="0"/>
                <a:cs typeface="Times New Roman" panose="02020603050405020304" pitchFamily="18" charset="0"/>
              </a:rPr>
              <a:t>emission of </a:t>
            </a:r>
            <a:r>
              <a:rPr lang="en-US" altLang="zh-CN" sz="2000" b="1" i="1" dirty="0">
                <a:solidFill>
                  <a:srgbClr val="0000FF"/>
                </a:solidFill>
                <a:latin typeface="Times New Roman" panose="02020603050405020304" pitchFamily="18" charset="0"/>
              </a:rPr>
              <a:t>sporadic</a:t>
            </a:r>
            <a:r>
              <a:rPr lang="en-US" altLang="zh-CN" sz="2000" b="1" dirty="0">
                <a:solidFill>
                  <a:srgbClr val="0000FF"/>
                </a:solidFill>
                <a:latin typeface="Times New Roman" panose="02020603050405020304" pitchFamily="18" charset="0"/>
              </a:rPr>
              <a:t> </a:t>
            </a:r>
            <a:r>
              <a:rPr lang="el-GR" altLang="zh-CN" sz="2000" b="1" dirty="0">
                <a:solidFill>
                  <a:srgbClr val="0000FF"/>
                </a:solidFill>
                <a:latin typeface="Times New Roman" panose="02020603050405020304" pitchFamily="18" charset="0"/>
              </a:rPr>
              <a:t>γ</a:t>
            </a:r>
            <a:r>
              <a:rPr lang="en-US" altLang="zh-CN" sz="2000" b="1" dirty="0">
                <a:solidFill>
                  <a:srgbClr val="0000FF"/>
                </a:solidFill>
                <a:latin typeface="Times New Roman" panose="02020603050405020304" pitchFamily="18" charset="0"/>
              </a:rPr>
              <a:t>-ray sources</a:t>
            </a:r>
            <a:r>
              <a:rPr lang="en-US" altLang="zh-CN" sz="2000" b="1" dirty="0" smtClean="0">
                <a:solidFill>
                  <a:srgbClr val="0000FF"/>
                </a:solidFill>
                <a:latin typeface="Times New Roman" panose="02020603050405020304" pitchFamily="18" charset="0"/>
                <a:cs typeface="Times New Roman" panose="02020603050405020304" pitchFamily="18" charset="0"/>
              </a:rPr>
              <a:t>.</a:t>
            </a:r>
          </a:p>
          <a:p>
            <a:pPr>
              <a:buFont typeface="Wingdings" panose="05000000000000000000" pitchFamily="2" charset="2"/>
              <a:buChar char="l"/>
            </a:pPr>
            <a:endParaRPr lang="zh-CN" altLang="en-US" sz="2000" b="1" dirty="0">
              <a:solidFill>
                <a:srgbClr val="0000FF"/>
              </a:solidFill>
              <a:latin typeface="Times New Roman" panose="02020603050405020304" pitchFamily="18" charset="0"/>
              <a:cs typeface="Times New Roman" panose="02020603050405020304" pitchFamily="18" charset="0"/>
            </a:endParaRPr>
          </a:p>
        </p:txBody>
      </p:sp>
      <p:sp>
        <p:nvSpPr>
          <p:cNvPr id="41" name="文本框 40"/>
          <p:cNvSpPr txBox="1"/>
          <p:nvPr/>
        </p:nvSpPr>
        <p:spPr>
          <a:xfrm>
            <a:off x="3719974" y="6488668"/>
            <a:ext cx="5216238" cy="369332"/>
          </a:xfrm>
          <a:prstGeom prst="rect">
            <a:avLst/>
          </a:prstGeom>
        </p:spPr>
        <p:txBody>
          <a:bodyPr wrap="square">
            <a:spAutoFit/>
          </a:bodyPr>
          <a:lstStyle>
            <a:defPPr>
              <a:defRPr lang="zh-CN"/>
            </a:defPPr>
            <a:lvl1pPr>
              <a:defRPr b="1">
                <a:solidFill>
                  <a:srgbClr val="FF0000"/>
                </a:solidFill>
                <a:latin typeface="Times New Roman" panose="02020603050405020304" pitchFamily="18" charset="0"/>
              </a:defRPr>
            </a:lvl1pPr>
          </a:lstStyle>
          <a:p>
            <a:r>
              <a:rPr lang="en-US" altLang="zh-CN" dirty="0"/>
              <a:t>Large dimensional </a:t>
            </a:r>
            <a:r>
              <a:rPr lang="en-US" altLang="zh-CN" dirty="0" smtClean="0"/>
              <a:t>water-lens </a:t>
            </a:r>
            <a:r>
              <a:rPr lang="en-US" altLang="zh-CN" dirty="0"/>
              <a:t>is </a:t>
            </a:r>
            <a:r>
              <a:rPr lang="en-US" altLang="zh-CN" dirty="0" smtClean="0"/>
              <a:t>relatively cheap.  </a:t>
            </a:r>
            <a:endParaRPr lang="zh-CN" altLang="en-US" dirty="0"/>
          </a:p>
        </p:txBody>
      </p:sp>
      <p:grpSp>
        <p:nvGrpSpPr>
          <p:cNvPr id="42" name="组合 41"/>
          <p:cNvGrpSpPr/>
          <p:nvPr/>
        </p:nvGrpSpPr>
        <p:grpSpPr>
          <a:xfrm>
            <a:off x="4659084" y="2646289"/>
            <a:ext cx="3233192" cy="3739468"/>
            <a:chOff x="2613420" y="1349611"/>
            <a:chExt cx="3455013" cy="4116225"/>
          </a:xfrm>
        </p:grpSpPr>
        <p:grpSp>
          <p:nvGrpSpPr>
            <p:cNvPr id="43" name="组合 42"/>
            <p:cNvGrpSpPr/>
            <p:nvPr/>
          </p:nvGrpSpPr>
          <p:grpSpPr>
            <a:xfrm>
              <a:off x="2613420" y="1349611"/>
              <a:ext cx="3223012" cy="4116225"/>
              <a:chOff x="4063149" y="1290212"/>
              <a:chExt cx="3223012" cy="4116225"/>
            </a:xfrm>
          </p:grpSpPr>
          <p:sp>
            <p:nvSpPr>
              <p:cNvPr id="45" name="椭圆 44"/>
              <p:cNvSpPr>
                <a:spLocks noChangeAspect="1"/>
              </p:cNvSpPr>
              <p:nvPr/>
            </p:nvSpPr>
            <p:spPr bwMode="auto">
              <a:xfrm>
                <a:off x="4232286" y="1495580"/>
                <a:ext cx="2869794" cy="2930448"/>
              </a:xfrm>
              <a:prstGeom prst="ellipse">
                <a:avLst/>
              </a:prstGeom>
              <a:solidFill>
                <a:srgbClr val="00B0F0"/>
              </a:solidFill>
              <a:ln w="57150" cap="flat" cmpd="sng" algn="ctr">
                <a:solidFill>
                  <a:srgbClr val="FF0000"/>
                </a:solidFill>
                <a:prstDash val="solid"/>
              </a:ln>
              <a:effectLst/>
            </p:spPr>
            <p:txBody>
              <a:bodyPr anchor="ctr"/>
              <a:lstStyle/>
              <a:p>
                <a:pPr algn="ctr">
                  <a:defRPr/>
                </a:pPr>
                <a:endParaRPr lang="zh-CN" altLang="en-US" sz="1200" b="1" kern="0">
                  <a:solidFill>
                    <a:prstClr val="white"/>
                  </a:solidFill>
                  <a:latin typeface="Times New Roman" pitchFamily="18" charset="0"/>
                  <a:cs typeface="Times New Roman" pitchFamily="18" charset="0"/>
                </a:endParaRPr>
              </a:p>
            </p:txBody>
          </p:sp>
          <p:sp>
            <p:nvSpPr>
              <p:cNvPr id="46" name="梯形 45"/>
              <p:cNvSpPr/>
              <p:nvPr/>
            </p:nvSpPr>
            <p:spPr bwMode="auto">
              <a:xfrm>
                <a:off x="4171793" y="2889453"/>
                <a:ext cx="2998300" cy="2516984"/>
              </a:xfrm>
              <a:prstGeom prst="trapezoid">
                <a:avLst>
                  <a:gd name="adj" fmla="val 0"/>
                </a:avLst>
              </a:prstGeom>
              <a:solidFill>
                <a:srgbClr val="00B0F0"/>
              </a:solidFill>
              <a:ln w="25400" cap="flat" cmpd="sng" algn="ctr">
                <a:noFill/>
                <a:prstDash val="solid"/>
              </a:ln>
              <a:effectLst/>
            </p:spPr>
            <p:txBody>
              <a:bodyPr anchor="ctr"/>
              <a:lstStyle/>
              <a:p>
                <a:pPr algn="ctr">
                  <a:defRPr/>
                </a:pPr>
                <a:endParaRPr lang="zh-CN" altLang="en-US" sz="1200" b="1" kern="0" dirty="0">
                  <a:solidFill>
                    <a:prstClr val="white"/>
                  </a:solidFill>
                  <a:latin typeface="Times New Roman" pitchFamily="18" charset="0"/>
                  <a:cs typeface="Times New Roman" pitchFamily="18" charset="0"/>
                </a:endParaRPr>
              </a:p>
            </p:txBody>
          </p:sp>
          <p:grpSp>
            <p:nvGrpSpPr>
              <p:cNvPr id="47" name="组合 22"/>
              <p:cNvGrpSpPr>
                <a:grpSpLocks/>
              </p:cNvGrpSpPr>
              <p:nvPr/>
            </p:nvGrpSpPr>
            <p:grpSpPr bwMode="auto">
              <a:xfrm>
                <a:off x="5072390" y="1290212"/>
                <a:ext cx="1204008" cy="3230223"/>
                <a:chOff x="3667590" y="-27384"/>
                <a:chExt cx="2416578" cy="6347722"/>
              </a:xfrm>
            </p:grpSpPr>
            <p:sp>
              <p:nvSpPr>
                <p:cNvPr id="77" name="梯形 76"/>
                <p:cNvSpPr/>
                <p:nvPr/>
              </p:nvSpPr>
              <p:spPr>
                <a:xfrm rot="10800000">
                  <a:off x="3665935" y="667223"/>
                  <a:ext cx="2418113" cy="5653858"/>
                </a:xfrm>
                <a:prstGeom prst="trapezoid">
                  <a:avLst>
                    <a:gd name="adj" fmla="val 41081"/>
                  </a:avLst>
                </a:prstGeom>
                <a:solidFill>
                  <a:srgbClr val="FF00FF">
                    <a:alpha val="45000"/>
                  </a:srgbClr>
                </a:solidFill>
                <a:ln w="25400" cap="flat" cmpd="sng" algn="ctr">
                  <a:noFill/>
                  <a:prstDash val="solid"/>
                </a:ln>
                <a:effectLst/>
              </p:spPr>
              <p:txBody>
                <a:bodyPr anchor="ctr"/>
                <a:lstStyle/>
                <a:p>
                  <a:pPr algn="ctr">
                    <a:defRPr/>
                  </a:pPr>
                  <a:endParaRPr lang="zh-CN" altLang="en-US" sz="1200" b="1" kern="0">
                    <a:solidFill>
                      <a:prstClr val="white"/>
                    </a:solidFill>
                    <a:latin typeface="Times New Roman" pitchFamily="18" charset="0"/>
                    <a:cs typeface="Times New Roman" pitchFamily="18" charset="0"/>
                  </a:endParaRPr>
                </a:p>
              </p:txBody>
            </p:sp>
            <p:sp>
              <p:nvSpPr>
                <p:cNvPr id="78" name="矩形 77"/>
                <p:cNvSpPr/>
                <p:nvPr/>
              </p:nvSpPr>
              <p:spPr>
                <a:xfrm>
                  <a:off x="3665935" y="-27384"/>
                  <a:ext cx="2418113" cy="694607"/>
                </a:xfrm>
                <a:prstGeom prst="rect">
                  <a:avLst/>
                </a:prstGeom>
                <a:solidFill>
                  <a:srgbClr val="FF00FF">
                    <a:alpha val="45000"/>
                  </a:srgbClr>
                </a:solidFill>
                <a:ln w="25400" cap="flat" cmpd="sng" algn="ctr">
                  <a:noFill/>
                  <a:prstDash val="solid"/>
                </a:ln>
                <a:effectLst/>
              </p:spPr>
              <p:txBody>
                <a:bodyPr anchor="ctr"/>
                <a:lstStyle/>
                <a:p>
                  <a:pPr algn="ctr">
                    <a:defRPr/>
                  </a:pPr>
                  <a:endParaRPr lang="zh-CN" altLang="en-US" sz="1200" b="1" kern="0">
                    <a:solidFill>
                      <a:prstClr val="white"/>
                    </a:solidFill>
                    <a:latin typeface="Times New Roman" pitchFamily="18" charset="0"/>
                    <a:cs typeface="Times New Roman" pitchFamily="18" charset="0"/>
                  </a:endParaRPr>
                </a:p>
              </p:txBody>
            </p:sp>
          </p:grpSp>
          <p:grpSp>
            <p:nvGrpSpPr>
              <p:cNvPr id="48" name="组合 24"/>
              <p:cNvGrpSpPr>
                <a:grpSpLocks/>
              </p:cNvGrpSpPr>
              <p:nvPr/>
            </p:nvGrpSpPr>
            <p:grpSpPr bwMode="auto">
              <a:xfrm rot="20400000">
                <a:off x="5039560" y="1345363"/>
                <a:ext cx="1204008" cy="3230223"/>
                <a:chOff x="3667589" y="-27384"/>
                <a:chExt cx="2416579" cy="6347722"/>
              </a:xfrm>
            </p:grpSpPr>
            <p:sp>
              <p:nvSpPr>
                <p:cNvPr id="75" name="梯形 74"/>
                <p:cNvSpPr/>
                <p:nvPr/>
              </p:nvSpPr>
              <p:spPr>
                <a:xfrm rot="10800000">
                  <a:off x="3661817" y="659807"/>
                  <a:ext cx="2421995" cy="5653860"/>
                </a:xfrm>
                <a:prstGeom prst="trapezoid">
                  <a:avLst>
                    <a:gd name="adj" fmla="val 41283"/>
                  </a:avLst>
                </a:prstGeom>
                <a:solidFill>
                  <a:srgbClr val="FF00FF">
                    <a:alpha val="45000"/>
                  </a:srgbClr>
                </a:solidFill>
                <a:ln w="25400" cap="flat" cmpd="sng" algn="ctr">
                  <a:noFill/>
                  <a:prstDash val="solid"/>
                </a:ln>
                <a:effectLst/>
              </p:spPr>
              <p:txBody>
                <a:bodyPr anchor="ctr"/>
                <a:lstStyle/>
                <a:p>
                  <a:pPr algn="ctr">
                    <a:defRPr/>
                  </a:pPr>
                  <a:endParaRPr lang="zh-CN" altLang="en-US" sz="1200" b="1" kern="0">
                    <a:solidFill>
                      <a:prstClr val="white"/>
                    </a:solidFill>
                    <a:latin typeface="Times New Roman" pitchFamily="18" charset="0"/>
                    <a:cs typeface="Times New Roman" pitchFamily="18" charset="0"/>
                  </a:endParaRPr>
                </a:p>
              </p:txBody>
            </p:sp>
            <p:sp>
              <p:nvSpPr>
                <p:cNvPr id="76" name="矩形 75"/>
                <p:cNvSpPr/>
                <p:nvPr/>
              </p:nvSpPr>
              <p:spPr>
                <a:xfrm>
                  <a:off x="3651463" y="-41945"/>
                  <a:ext cx="2433638" cy="694605"/>
                </a:xfrm>
                <a:prstGeom prst="rect">
                  <a:avLst/>
                </a:prstGeom>
                <a:solidFill>
                  <a:srgbClr val="FF00FF">
                    <a:alpha val="45000"/>
                  </a:srgbClr>
                </a:solidFill>
                <a:ln w="25400" cap="flat" cmpd="sng" algn="ctr">
                  <a:noFill/>
                  <a:prstDash val="solid"/>
                </a:ln>
                <a:effectLst/>
              </p:spPr>
              <p:txBody>
                <a:bodyPr anchor="ctr"/>
                <a:lstStyle/>
                <a:p>
                  <a:pPr algn="ctr">
                    <a:defRPr/>
                  </a:pPr>
                  <a:endParaRPr lang="zh-CN" altLang="en-US" sz="1200" b="1" kern="0">
                    <a:solidFill>
                      <a:prstClr val="white"/>
                    </a:solidFill>
                    <a:latin typeface="Times New Roman" pitchFamily="18" charset="0"/>
                    <a:cs typeface="Times New Roman" pitchFamily="18" charset="0"/>
                  </a:endParaRPr>
                </a:p>
              </p:txBody>
            </p:sp>
          </p:grpSp>
          <p:grpSp>
            <p:nvGrpSpPr>
              <p:cNvPr id="49" name="组合 5"/>
              <p:cNvGrpSpPr>
                <a:grpSpLocks/>
              </p:cNvGrpSpPr>
              <p:nvPr/>
            </p:nvGrpSpPr>
            <p:grpSpPr bwMode="auto">
              <a:xfrm>
                <a:off x="5567543" y="4478876"/>
                <a:ext cx="195761" cy="331432"/>
                <a:chOff x="7789257" y="3805159"/>
                <a:chExt cx="347462" cy="576062"/>
              </a:xfrm>
            </p:grpSpPr>
            <p:pic>
              <p:nvPicPr>
                <p:cNvPr id="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359" y="3908788"/>
                  <a:ext cx="305781" cy="44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2" name="直接连接符 17"/>
                <p:cNvCxnSpPr>
                  <a:cxnSpLocks noChangeShapeType="1"/>
                </p:cNvCxnSpPr>
                <p:nvPr/>
              </p:nvCxnSpPr>
              <p:spPr bwMode="auto">
                <a:xfrm rot="600000">
                  <a:off x="8136719" y="3805161"/>
                  <a:ext cx="0" cy="576060"/>
                </a:xfrm>
                <a:prstGeom prst="line">
                  <a:avLst/>
                </a:prstGeom>
                <a:noFill/>
                <a:ln w="38100" algn="ctr">
                  <a:solidFill>
                    <a:srgbClr val="0000FF"/>
                  </a:solidFill>
                  <a:round/>
                  <a:headEnd/>
                  <a:tailEnd/>
                </a:ln>
                <a:extLst>
                  <a:ext uri="{909E8E84-426E-40DD-AFC4-6F175D3DCCD1}">
                    <a14:hiddenFill xmlns:a14="http://schemas.microsoft.com/office/drawing/2010/main">
                      <a:noFill/>
                    </a14:hiddenFill>
                  </a:ext>
                </a:extLst>
              </p:spPr>
            </p:cxnSp>
            <p:cxnSp>
              <p:nvCxnSpPr>
                <p:cNvPr id="73" name="直接连接符 18"/>
                <p:cNvCxnSpPr>
                  <a:cxnSpLocks noChangeShapeType="1"/>
                </p:cNvCxnSpPr>
                <p:nvPr/>
              </p:nvCxnSpPr>
              <p:spPr bwMode="auto">
                <a:xfrm rot="21000000">
                  <a:off x="7789257" y="3805159"/>
                  <a:ext cx="0" cy="576061"/>
                </a:xfrm>
                <a:prstGeom prst="line">
                  <a:avLst/>
                </a:prstGeom>
                <a:noFill/>
                <a:ln w="38100" algn="ctr">
                  <a:solidFill>
                    <a:srgbClr val="0000FF"/>
                  </a:solidFill>
                  <a:round/>
                  <a:headEnd/>
                  <a:tailEnd/>
                </a:ln>
                <a:extLst>
                  <a:ext uri="{909E8E84-426E-40DD-AFC4-6F175D3DCCD1}">
                    <a14:hiddenFill xmlns:a14="http://schemas.microsoft.com/office/drawing/2010/main">
                      <a:noFill/>
                    </a14:hiddenFill>
                  </a:ext>
                </a:extLst>
              </p:spPr>
            </p:cxnSp>
            <p:cxnSp>
              <p:nvCxnSpPr>
                <p:cNvPr id="74" name="直接连接符 19"/>
                <p:cNvCxnSpPr>
                  <a:cxnSpLocks noChangeShapeType="1"/>
                </p:cNvCxnSpPr>
                <p:nvPr/>
              </p:nvCxnSpPr>
              <p:spPr bwMode="auto">
                <a:xfrm flipH="1">
                  <a:off x="7839275" y="4358151"/>
                  <a:ext cx="248119" cy="2"/>
                </a:xfrm>
                <a:prstGeom prst="line">
                  <a:avLst/>
                </a:prstGeom>
                <a:noFill/>
                <a:ln w="38100" algn="ctr">
                  <a:solidFill>
                    <a:srgbClr val="4A7EBB"/>
                  </a:solidFill>
                  <a:round/>
                  <a:headEnd/>
                  <a:tailEnd/>
                </a:ln>
                <a:extLst>
                  <a:ext uri="{909E8E84-426E-40DD-AFC4-6F175D3DCCD1}">
                    <a14:hiddenFill xmlns:a14="http://schemas.microsoft.com/office/drawing/2010/main">
                      <a:noFill/>
                    </a14:hiddenFill>
                  </a:ext>
                </a:extLst>
              </p:spPr>
            </p:cxnSp>
          </p:grpSp>
          <p:grpSp>
            <p:nvGrpSpPr>
              <p:cNvPr id="50" name="组合 6"/>
              <p:cNvGrpSpPr>
                <a:grpSpLocks/>
              </p:cNvGrpSpPr>
              <p:nvPr/>
            </p:nvGrpSpPr>
            <p:grpSpPr bwMode="auto">
              <a:xfrm rot="20400000">
                <a:off x="6116580" y="4338668"/>
                <a:ext cx="205871" cy="335114"/>
                <a:chOff x="7753370" y="3717577"/>
                <a:chExt cx="365406" cy="582461"/>
              </a:xfrm>
            </p:grpSpPr>
            <p:pic>
              <p:nvPicPr>
                <p:cNvPr id="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4418" y="3846297"/>
                  <a:ext cx="305783" cy="44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8" name="直接连接符 13"/>
                <p:cNvCxnSpPr>
                  <a:cxnSpLocks noChangeShapeType="1"/>
                </p:cNvCxnSpPr>
                <p:nvPr/>
              </p:nvCxnSpPr>
              <p:spPr bwMode="auto">
                <a:xfrm rot="600000">
                  <a:off x="8118776" y="3723974"/>
                  <a:ext cx="0" cy="576064"/>
                </a:xfrm>
                <a:prstGeom prst="line">
                  <a:avLst/>
                </a:prstGeom>
                <a:noFill/>
                <a:ln w="38100" algn="ctr">
                  <a:solidFill>
                    <a:srgbClr val="0000FF"/>
                  </a:solidFill>
                  <a:round/>
                  <a:headEnd/>
                  <a:tailEnd/>
                </a:ln>
                <a:extLst>
                  <a:ext uri="{909E8E84-426E-40DD-AFC4-6F175D3DCCD1}">
                    <a14:hiddenFill xmlns:a14="http://schemas.microsoft.com/office/drawing/2010/main">
                      <a:noFill/>
                    </a14:hiddenFill>
                  </a:ext>
                </a:extLst>
              </p:spPr>
            </p:cxnSp>
            <p:cxnSp>
              <p:nvCxnSpPr>
                <p:cNvPr id="69" name="直接连接符 14"/>
                <p:cNvCxnSpPr>
                  <a:cxnSpLocks noChangeShapeType="1"/>
                </p:cNvCxnSpPr>
                <p:nvPr/>
              </p:nvCxnSpPr>
              <p:spPr bwMode="auto">
                <a:xfrm rot="21000000">
                  <a:off x="7753370" y="3717577"/>
                  <a:ext cx="0" cy="576065"/>
                </a:xfrm>
                <a:prstGeom prst="line">
                  <a:avLst/>
                </a:prstGeom>
                <a:noFill/>
                <a:ln w="38100" algn="ctr">
                  <a:solidFill>
                    <a:srgbClr val="0000FF"/>
                  </a:solidFill>
                  <a:round/>
                  <a:headEnd/>
                  <a:tailEnd/>
                </a:ln>
                <a:extLst>
                  <a:ext uri="{909E8E84-426E-40DD-AFC4-6F175D3DCCD1}">
                    <a14:hiddenFill xmlns:a14="http://schemas.microsoft.com/office/drawing/2010/main">
                      <a:noFill/>
                    </a14:hiddenFill>
                  </a:ext>
                </a:extLst>
              </p:spPr>
            </p:cxnSp>
            <p:cxnSp>
              <p:nvCxnSpPr>
                <p:cNvPr id="70" name="直接连接符 15"/>
                <p:cNvCxnSpPr>
                  <a:cxnSpLocks noChangeShapeType="1"/>
                </p:cNvCxnSpPr>
                <p:nvPr/>
              </p:nvCxnSpPr>
              <p:spPr bwMode="auto">
                <a:xfrm flipH="1">
                  <a:off x="7821331" y="4295660"/>
                  <a:ext cx="248121" cy="2"/>
                </a:xfrm>
                <a:prstGeom prst="line">
                  <a:avLst/>
                </a:prstGeom>
                <a:noFill/>
                <a:ln w="38100" algn="ctr">
                  <a:solidFill>
                    <a:srgbClr val="4A7EBB"/>
                  </a:solidFill>
                  <a:round/>
                  <a:headEnd/>
                  <a:tailEnd/>
                </a:ln>
                <a:extLst>
                  <a:ext uri="{909E8E84-426E-40DD-AFC4-6F175D3DCCD1}">
                    <a14:hiddenFill xmlns:a14="http://schemas.microsoft.com/office/drawing/2010/main">
                      <a:noFill/>
                    </a14:hiddenFill>
                  </a:ext>
                </a:extLst>
              </p:spPr>
            </p:cxnSp>
          </p:grpSp>
          <p:grpSp>
            <p:nvGrpSpPr>
              <p:cNvPr id="51" name="组合 7"/>
              <p:cNvGrpSpPr>
                <a:grpSpLocks/>
              </p:cNvGrpSpPr>
              <p:nvPr/>
            </p:nvGrpSpPr>
            <p:grpSpPr bwMode="auto">
              <a:xfrm rot="1200000">
                <a:off x="5044063" y="4341992"/>
                <a:ext cx="195761" cy="331436"/>
                <a:chOff x="8002994" y="3813376"/>
                <a:chExt cx="347462" cy="576070"/>
              </a:xfrm>
            </p:grpSpPr>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0976" y="3894170"/>
                  <a:ext cx="305778" cy="44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4" name="直接连接符 9"/>
                <p:cNvCxnSpPr>
                  <a:cxnSpLocks noChangeShapeType="1"/>
                </p:cNvCxnSpPr>
                <p:nvPr/>
              </p:nvCxnSpPr>
              <p:spPr bwMode="auto">
                <a:xfrm rot="600000">
                  <a:off x="8350456" y="3813376"/>
                  <a:ext cx="0" cy="576067"/>
                </a:xfrm>
                <a:prstGeom prst="line">
                  <a:avLst/>
                </a:prstGeom>
                <a:noFill/>
                <a:ln w="38100" algn="ctr">
                  <a:solidFill>
                    <a:srgbClr val="0000FF"/>
                  </a:solidFill>
                  <a:round/>
                  <a:headEnd/>
                  <a:tailEnd/>
                </a:ln>
                <a:extLst>
                  <a:ext uri="{909E8E84-426E-40DD-AFC4-6F175D3DCCD1}">
                    <a14:hiddenFill xmlns:a14="http://schemas.microsoft.com/office/drawing/2010/main">
                      <a:noFill/>
                    </a14:hiddenFill>
                  </a:ext>
                </a:extLst>
              </p:spPr>
            </p:cxnSp>
            <p:cxnSp>
              <p:nvCxnSpPr>
                <p:cNvPr id="65" name="直接连接符 10"/>
                <p:cNvCxnSpPr>
                  <a:cxnSpLocks noChangeShapeType="1"/>
                </p:cNvCxnSpPr>
                <p:nvPr/>
              </p:nvCxnSpPr>
              <p:spPr bwMode="auto">
                <a:xfrm rot="21000000">
                  <a:off x="8002994" y="3813378"/>
                  <a:ext cx="0" cy="576068"/>
                </a:xfrm>
                <a:prstGeom prst="line">
                  <a:avLst/>
                </a:prstGeom>
                <a:noFill/>
                <a:ln w="38100" algn="ctr">
                  <a:solidFill>
                    <a:srgbClr val="0000FF"/>
                  </a:solidFill>
                  <a:round/>
                  <a:headEnd/>
                  <a:tailEnd/>
                </a:ln>
                <a:extLst>
                  <a:ext uri="{909E8E84-426E-40DD-AFC4-6F175D3DCCD1}">
                    <a14:hiddenFill xmlns:a14="http://schemas.microsoft.com/office/drawing/2010/main">
                      <a:noFill/>
                    </a14:hiddenFill>
                  </a:ext>
                </a:extLst>
              </p:spPr>
            </p:cxnSp>
            <p:cxnSp>
              <p:nvCxnSpPr>
                <p:cNvPr id="66" name="直接连接符 11"/>
                <p:cNvCxnSpPr>
                  <a:cxnSpLocks noChangeShapeType="1"/>
                </p:cNvCxnSpPr>
                <p:nvPr/>
              </p:nvCxnSpPr>
              <p:spPr bwMode="auto">
                <a:xfrm flipH="1">
                  <a:off x="8053008" y="4385060"/>
                  <a:ext cx="248120" cy="2"/>
                </a:xfrm>
                <a:prstGeom prst="line">
                  <a:avLst/>
                </a:prstGeom>
                <a:noFill/>
                <a:ln w="38100" algn="ctr">
                  <a:solidFill>
                    <a:srgbClr val="4A7EBB"/>
                  </a:solidFill>
                  <a:round/>
                  <a:headEnd/>
                  <a:tailEnd/>
                </a:ln>
                <a:extLst>
                  <a:ext uri="{909E8E84-426E-40DD-AFC4-6F175D3DCCD1}">
                    <a14:hiddenFill xmlns:a14="http://schemas.microsoft.com/office/drawing/2010/main">
                      <a:noFill/>
                    </a14:hiddenFill>
                  </a:ext>
                </a:extLst>
              </p:spPr>
            </p:cxnSp>
          </p:grpSp>
          <p:sp>
            <p:nvSpPr>
              <p:cNvPr id="52" name="TextBox 32"/>
              <p:cNvSpPr txBox="1">
                <a:spLocks noChangeArrowheads="1"/>
              </p:cNvSpPr>
              <p:nvPr/>
            </p:nvSpPr>
            <p:spPr bwMode="auto">
              <a:xfrm>
                <a:off x="5274699" y="1552287"/>
                <a:ext cx="768159" cy="466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en-US" altLang="zh-CN" sz="1200" b="1" dirty="0" smtClean="0">
                    <a:solidFill>
                      <a:srgbClr val="FFFF00"/>
                    </a:solidFill>
                    <a:latin typeface="Times New Roman" pitchFamily="18" charset="0"/>
                    <a:cs typeface="Times New Roman" pitchFamily="18" charset="0"/>
                  </a:rPr>
                  <a:t>Effective</a:t>
                </a:r>
              </a:p>
              <a:p>
                <a:pPr eaLnBrk="1" fontAlgn="base" hangingPunct="1">
                  <a:spcBef>
                    <a:spcPct val="0"/>
                  </a:spcBef>
                  <a:spcAft>
                    <a:spcPct val="0"/>
                  </a:spcAft>
                </a:pPr>
                <a:r>
                  <a:rPr lang="en-US" altLang="zh-CN" sz="1200" b="1" dirty="0" smtClean="0">
                    <a:solidFill>
                      <a:srgbClr val="FFFF00"/>
                    </a:solidFill>
                    <a:latin typeface="Times New Roman" pitchFamily="18" charset="0"/>
                    <a:cs typeface="Times New Roman" pitchFamily="18" charset="0"/>
                  </a:rPr>
                  <a:t>aperture</a:t>
                </a:r>
                <a:endParaRPr lang="zh-CN" altLang="en-US" sz="1200" b="1" dirty="0">
                  <a:solidFill>
                    <a:srgbClr val="FFFF00"/>
                  </a:solidFill>
                  <a:latin typeface="Times New Roman" pitchFamily="18" charset="0"/>
                  <a:cs typeface="Times New Roman" pitchFamily="18" charset="0"/>
                </a:endParaRPr>
              </a:p>
            </p:txBody>
          </p:sp>
          <p:cxnSp>
            <p:nvCxnSpPr>
              <p:cNvPr id="53" name="直接箭头连接符 52"/>
              <p:cNvCxnSpPr/>
              <p:nvPr/>
            </p:nvCxnSpPr>
            <p:spPr>
              <a:xfrm>
                <a:off x="5061426" y="1543625"/>
                <a:ext cx="1270157" cy="40415"/>
              </a:xfrm>
              <a:prstGeom prst="straightConnector1">
                <a:avLst/>
              </a:prstGeom>
              <a:ln w="28575">
                <a:solidFill>
                  <a:srgbClr val="FFFF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4" name="弧形 53"/>
              <p:cNvSpPr/>
              <p:nvPr/>
            </p:nvSpPr>
            <p:spPr>
              <a:xfrm rot="10800000">
                <a:off x="4438519" y="2915840"/>
                <a:ext cx="2475714" cy="1910642"/>
              </a:xfrm>
              <a:prstGeom prst="arc">
                <a:avLst>
                  <a:gd name="adj1" fmla="val 11883701"/>
                  <a:gd name="adj2" fmla="val 20094418"/>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55" name="TextBox 31"/>
              <p:cNvSpPr txBox="1">
                <a:spLocks noChangeArrowheads="1"/>
              </p:cNvSpPr>
              <p:nvPr/>
            </p:nvSpPr>
            <p:spPr bwMode="auto">
              <a:xfrm>
                <a:off x="6114224" y="2084301"/>
                <a:ext cx="774610" cy="71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base" hangingPunct="1">
                  <a:spcBef>
                    <a:spcPct val="0"/>
                  </a:spcBef>
                  <a:spcAft>
                    <a:spcPct val="0"/>
                  </a:spcAft>
                </a:pPr>
                <a:r>
                  <a:rPr lang="en-US" altLang="zh-CN" sz="1200" b="1" dirty="0" smtClean="0">
                    <a:solidFill>
                      <a:schemeClr val="bg1"/>
                    </a:solidFill>
                    <a:latin typeface="Times New Roman" pitchFamily="18" charset="0"/>
                    <a:cs typeface="Times New Roman" pitchFamily="18" charset="0"/>
                  </a:rPr>
                  <a:t>Purified</a:t>
                </a:r>
              </a:p>
              <a:p>
                <a:pPr algn="ctr" eaLnBrk="1" fontAlgn="base" hangingPunct="1">
                  <a:spcBef>
                    <a:spcPct val="0"/>
                  </a:spcBef>
                  <a:spcAft>
                    <a:spcPct val="0"/>
                  </a:spcAft>
                </a:pPr>
                <a:r>
                  <a:rPr lang="en-US" altLang="zh-CN" sz="1200" b="1" dirty="0" smtClean="0">
                    <a:solidFill>
                      <a:schemeClr val="bg1"/>
                    </a:solidFill>
                    <a:latin typeface="Times New Roman" pitchFamily="18" charset="0"/>
                    <a:cs typeface="Times New Roman" pitchFamily="18" charset="0"/>
                  </a:rPr>
                  <a:t> waters</a:t>
                </a:r>
              </a:p>
              <a:p>
                <a:pPr algn="ctr" eaLnBrk="1" fontAlgn="base" hangingPunct="1">
                  <a:spcBef>
                    <a:spcPct val="0"/>
                  </a:spcBef>
                  <a:spcAft>
                    <a:spcPct val="0"/>
                  </a:spcAft>
                </a:pPr>
                <a:r>
                  <a:rPr lang="en-US" altLang="zh-CN" sz="1200" b="1" dirty="0" smtClean="0">
                    <a:solidFill>
                      <a:schemeClr val="bg1"/>
                    </a:solidFill>
                    <a:latin typeface="Times New Roman" pitchFamily="18" charset="0"/>
                    <a:cs typeface="Times New Roman" pitchFamily="18" charset="0"/>
                  </a:rPr>
                  <a:t>n=1.33</a:t>
                </a:r>
                <a:endParaRPr lang="en-US" altLang="zh-CN" sz="1200" b="1" dirty="0">
                  <a:solidFill>
                    <a:schemeClr val="bg1"/>
                  </a:solidFill>
                  <a:latin typeface="Times New Roman" pitchFamily="18" charset="0"/>
                  <a:cs typeface="Times New Roman" pitchFamily="18" charset="0"/>
                </a:endParaRPr>
              </a:p>
            </p:txBody>
          </p:sp>
          <p:sp>
            <p:nvSpPr>
              <p:cNvPr id="56" name="TextBox 31"/>
              <p:cNvSpPr txBox="1">
                <a:spLocks noChangeArrowheads="1"/>
              </p:cNvSpPr>
              <p:nvPr/>
            </p:nvSpPr>
            <p:spPr bwMode="auto">
              <a:xfrm>
                <a:off x="5538765" y="4066388"/>
                <a:ext cx="11191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en-US" altLang="zh-CN" sz="1200" b="1" dirty="0">
                    <a:solidFill>
                      <a:srgbClr val="000000"/>
                    </a:solidFill>
                    <a:latin typeface="Times New Roman" pitchFamily="18" charset="0"/>
                    <a:cs typeface="Times New Roman" pitchFamily="18" charset="0"/>
                  </a:rPr>
                  <a:t>0</a:t>
                </a:r>
                <a:r>
                  <a:rPr lang="en-US" altLang="zh-CN" sz="1200" b="1" dirty="0" smtClean="0">
                    <a:solidFill>
                      <a:srgbClr val="000000"/>
                    </a:solidFill>
                    <a:latin typeface="Times New Roman" pitchFamily="18" charset="0"/>
                    <a:cs typeface="Times New Roman" pitchFamily="18" charset="0"/>
                  </a:rPr>
                  <a:t>°    20</a:t>
                </a:r>
                <a:r>
                  <a:rPr lang="en-US" altLang="zh-CN" sz="1200" b="1" dirty="0">
                    <a:solidFill>
                      <a:srgbClr val="000000"/>
                    </a:solidFill>
                    <a:latin typeface="Times New Roman" pitchFamily="18" charset="0"/>
                    <a:cs typeface="Times New Roman" pitchFamily="18" charset="0"/>
                  </a:rPr>
                  <a:t>°</a:t>
                </a:r>
                <a:endParaRPr lang="zh-CN" altLang="en-US" sz="1200" b="1" dirty="0">
                  <a:solidFill>
                    <a:srgbClr val="000000"/>
                  </a:solidFill>
                  <a:latin typeface="Times New Roman" pitchFamily="18" charset="0"/>
                  <a:cs typeface="Times New Roman" pitchFamily="18" charset="0"/>
                </a:endParaRPr>
              </a:p>
            </p:txBody>
          </p:sp>
          <p:cxnSp>
            <p:nvCxnSpPr>
              <p:cNvPr id="57" name="直接箭头连接符 56"/>
              <p:cNvCxnSpPr/>
              <p:nvPr/>
            </p:nvCxnSpPr>
            <p:spPr>
              <a:xfrm>
                <a:off x="4189326" y="2942360"/>
                <a:ext cx="2952581" cy="502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8" name="文本框 57"/>
              <p:cNvSpPr txBox="1"/>
              <p:nvPr/>
            </p:nvSpPr>
            <p:spPr>
              <a:xfrm>
                <a:off x="4387933" y="2678506"/>
                <a:ext cx="1108037" cy="276999"/>
              </a:xfrm>
              <a:prstGeom prst="rect">
                <a:avLst/>
              </a:prstGeom>
              <a:noFill/>
            </p:spPr>
            <p:txBody>
              <a:bodyPr wrap="square" rtlCol="0">
                <a:spAutoFit/>
              </a:bodyPr>
              <a:lstStyle/>
              <a:p>
                <a:r>
                  <a:rPr lang="en-US" altLang="zh-CN" sz="1200" b="1" dirty="0" smtClean="0">
                    <a:latin typeface="Times New Roman" panose="02020603050405020304" pitchFamily="18" charset="0"/>
                    <a:cs typeface="Times New Roman" panose="02020603050405020304" pitchFamily="18" charset="0"/>
                  </a:rPr>
                  <a:t>Aperture</a:t>
                </a:r>
                <a:endParaRPr lang="zh-CN" altLang="en-US" sz="1200" b="1" dirty="0">
                  <a:latin typeface="Times New Roman" panose="02020603050405020304" pitchFamily="18" charset="0"/>
                  <a:cs typeface="Times New Roman" panose="02020603050405020304" pitchFamily="18" charset="0"/>
                </a:endParaRPr>
              </a:p>
            </p:txBody>
          </p:sp>
          <p:sp>
            <p:nvSpPr>
              <p:cNvPr id="59" name="文本框 58"/>
              <p:cNvSpPr txBox="1"/>
              <p:nvPr/>
            </p:nvSpPr>
            <p:spPr>
              <a:xfrm>
                <a:off x="4063149" y="5017370"/>
                <a:ext cx="2511179" cy="276999"/>
              </a:xfrm>
              <a:prstGeom prst="rect">
                <a:avLst/>
              </a:prstGeom>
              <a:noFill/>
            </p:spPr>
            <p:txBody>
              <a:bodyPr wrap="square" rtlCol="0">
                <a:spAutoFit/>
              </a:bodyPr>
              <a:lstStyle/>
              <a:p>
                <a:pPr algn="ctr"/>
                <a:r>
                  <a:rPr lang="en-US" altLang="zh-CN" sz="1200" b="1" dirty="0" smtClean="0">
                    <a:latin typeface="Times New Roman" panose="02020603050405020304" pitchFamily="18" charset="0"/>
                    <a:cs typeface="Times New Roman" panose="02020603050405020304" pitchFamily="18" charset="0"/>
                  </a:rPr>
                  <a:t>The focal plane and camera</a:t>
                </a:r>
                <a:endParaRPr lang="zh-CN" altLang="en-US" sz="1200" b="1" dirty="0" smtClean="0">
                  <a:latin typeface="Times New Roman" pitchFamily="18" charset="0"/>
                  <a:cs typeface="Times New Roman" pitchFamily="18" charset="0"/>
                </a:endParaRPr>
              </a:p>
            </p:txBody>
          </p:sp>
          <p:cxnSp>
            <p:nvCxnSpPr>
              <p:cNvPr id="60" name="直接箭头连接符 59"/>
              <p:cNvCxnSpPr/>
              <p:nvPr/>
            </p:nvCxnSpPr>
            <p:spPr>
              <a:xfrm flipV="1">
                <a:off x="5392910" y="4861683"/>
                <a:ext cx="174633" cy="24265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 name="文本框 60"/>
              <p:cNvSpPr txBox="1"/>
              <p:nvPr/>
            </p:nvSpPr>
            <p:spPr>
              <a:xfrm>
                <a:off x="6050578" y="3392309"/>
                <a:ext cx="1235583" cy="508178"/>
              </a:xfrm>
              <a:prstGeom prst="rect">
                <a:avLst/>
              </a:prstGeom>
              <a:noFill/>
            </p:spPr>
            <p:txBody>
              <a:bodyPr wrap="square" rtlCol="0">
                <a:spAutoFit/>
              </a:bodyPr>
              <a:lstStyle/>
              <a:p>
                <a:pPr algn="ctr"/>
                <a:r>
                  <a:rPr lang="en-US" altLang="zh-CN" sz="1200" b="1" dirty="0" smtClean="0">
                    <a:solidFill>
                      <a:srgbClr val="0000FF"/>
                    </a:solidFill>
                    <a:latin typeface="Times New Roman" panose="02020603050405020304" pitchFamily="18" charset="0"/>
                    <a:cs typeface="Times New Roman" panose="02020603050405020304" pitchFamily="18" charset="0"/>
                  </a:rPr>
                  <a:t>Light concentrator</a:t>
                </a:r>
                <a:endParaRPr lang="zh-CN" altLang="en-US" sz="1200" b="1" dirty="0" smtClean="0">
                  <a:solidFill>
                    <a:srgbClr val="0000FF"/>
                  </a:solidFill>
                  <a:latin typeface="Times New Roman" pitchFamily="18" charset="0"/>
                  <a:cs typeface="Times New Roman" pitchFamily="18" charset="0"/>
                </a:endParaRPr>
              </a:p>
            </p:txBody>
          </p:sp>
          <p:cxnSp>
            <p:nvCxnSpPr>
              <p:cNvPr id="62" name="直接箭头连接符 61"/>
              <p:cNvCxnSpPr/>
              <p:nvPr/>
            </p:nvCxnSpPr>
            <p:spPr>
              <a:xfrm flipH="1">
                <a:off x="6362856" y="3871161"/>
                <a:ext cx="211472" cy="438387"/>
              </a:xfrm>
              <a:prstGeom prst="straightConnector1">
                <a:avLst/>
              </a:prstGeom>
              <a:ln w="19050">
                <a:solidFill>
                  <a:srgbClr val="0000FF"/>
                </a:solidFill>
                <a:tailEnd type="triangle"/>
              </a:ln>
            </p:spPr>
            <p:style>
              <a:lnRef idx="1">
                <a:schemeClr val="accent1"/>
              </a:lnRef>
              <a:fillRef idx="0">
                <a:schemeClr val="accent1"/>
              </a:fillRef>
              <a:effectRef idx="0">
                <a:schemeClr val="accent1"/>
              </a:effectRef>
              <a:fontRef idx="minor">
                <a:schemeClr val="tx1"/>
              </a:fontRef>
            </p:style>
          </p:cxnSp>
        </p:grpSp>
        <p:sp>
          <p:nvSpPr>
            <p:cNvPr id="44" name="TextBox 33"/>
            <p:cNvSpPr txBox="1">
              <a:spLocks noChangeArrowheads="1"/>
            </p:cNvSpPr>
            <p:nvPr/>
          </p:nvSpPr>
          <p:spPr bwMode="auto">
            <a:xfrm>
              <a:off x="5125950" y="1651411"/>
              <a:ext cx="942483" cy="508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base" hangingPunct="1">
                <a:spcBef>
                  <a:spcPct val="0"/>
                </a:spcBef>
                <a:spcAft>
                  <a:spcPct val="0"/>
                </a:spcAft>
              </a:pPr>
              <a:r>
                <a:rPr lang="en-US" altLang="zh-CN" sz="1200" b="1" dirty="0" smtClean="0">
                  <a:solidFill>
                    <a:srgbClr val="FF0000"/>
                  </a:solidFill>
                  <a:latin typeface="Times New Roman" pitchFamily="18" charset="0"/>
                  <a:cs typeface="Times New Roman" pitchFamily="18" charset="0"/>
                </a:rPr>
                <a:t>Glass shell</a:t>
              </a:r>
            </a:p>
            <a:p>
              <a:pPr algn="ctr" eaLnBrk="1" fontAlgn="base" hangingPunct="1">
                <a:spcBef>
                  <a:spcPct val="0"/>
                </a:spcBef>
                <a:spcAft>
                  <a:spcPct val="0"/>
                </a:spcAft>
              </a:pPr>
              <a:r>
                <a:rPr lang="en-US" altLang="zh-CN" sz="1200" b="1" dirty="0" smtClean="0">
                  <a:solidFill>
                    <a:srgbClr val="FF0000"/>
                  </a:solidFill>
                  <a:latin typeface="Times New Roman" pitchFamily="18" charset="0"/>
                  <a:cs typeface="Times New Roman" pitchFamily="18" charset="0"/>
                </a:rPr>
                <a:t>n=1.49</a:t>
              </a:r>
              <a:endParaRPr lang="zh-CN" altLang="en-US" sz="1200" b="1" dirty="0">
                <a:solidFill>
                  <a:srgbClr val="FF0000"/>
                </a:solidFill>
                <a:latin typeface="Times New Roman" pitchFamily="18" charset="0"/>
                <a:cs typeface="Times New Roman" pitchFamily="18" charset="0"/>
              </a:endParaRPr>
            </a:p>
          </p:txBody>
        </p:sp>
      </p:grpSp>
      <p:grpSp>
        <p:nvGrpSpPr>
          <p:cNvPr id="4" name="组合 3"/>
          <p:cNvGrpSpPr/>
          <p:nvPr/>
        </p:nvGrpSpPr>
        <p:grpSpPr>
          <a:xfrm>
            <a:off x="415902" y="3187620"/>
            <a:ext cx="3169790" cy="2449111"/>
            <a:chOff x="550183" y="2750955"/>
            <a:chExt cx="3169790" cy="2449111"/>
          </a:xfrm>
        </p:grpSpPr>
        <p:grpSp>
          <p:nvGrpSpPr>
            <p:cNvPr id="79" name="组合 78"/>
            <p:cNvGrpSpPr/>
            <p:nvPr/>
          </p:nvGrpSpPr>
          <p:grpSpPr>
            <a:xfrm>
              <a:off x="550183" y="3439205"/>
              <a:ext cx="3169790" cy="1760861"/>
              <a:chOff x="1291094" y="552946"/>
              <a:chExt cx="4669132" cy="2550159"/>
            </a:xfrm>
          </p:grpSpPr>
          <p:pic>
            <p:nvPicPr>
              <p:cNvPr id="80" name="图片 7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1094" y="552946"/>
                <a:ext cx="4669132" cy="255015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1" name="TextBox 32"/>
              <p:cNvSpPr txBox="1"/>
              <p:nvPr/>
            </p:nvSpPr>
            <p:spPr>
              <a:xfrm>
                <a:off x="3331971" y="1467998"/>
                <a:ext cx="1032334" cy="757751"/>
              </a:xfrm>
              <a:prstGeom prst="rect">
                <a:avLst/>
              </a:prstGeom>
              <a:noFill/>
            </p:spPr>
            <p:txBody>
              <a:bodyPr wrap="none" rtlCol="0">
                <a:spAutoFit/>
              </a:bodyPr>
              <a:lstStyle/>
              <a:p>
                <a:r>
                  <a:rPr lang="en-US" altLang="zh-CN" sz="1400" b="1" dirty="0" smtClean="0">
                    <a:solidFill>
                      <a:srgbClr val="FF0000"/>
                    </a:solidFill>
                    <a:latin typeface="Times New Roman" panose="02020603050405020304" pitchFamily="18" charset="0"/>
                    <a:cs typeface="Times New Roman" panose="02020603050405020304" pitchFamily="18" charset="0"/>
                  </a:rPr>
                  <a:t>Lens</a:t>
                </a:r>
              </a:p>
              <a:p>
                <a:r>
                  <a:rPr lang="en-US" altLang="zh-CN" sz="1400" b="1" dirty="0" smtClean="0">
                    <a:solidFill>
                      <a:srgbClr val="FF0000"/>
                    </a:solidFill>
                    <a:latin typeface="Times New Roman" panose="02020603050405020304" pitchFamily="18" charset="0"/>
                    <a:cs typeface="Times New Roman" panose="02020603050405020304" pitchFamily="18" charset="0"/>
                  </a:rPr>
                  <a:t>n=1.41</a:t>
                </a:r>
                <a:endParaRPr lang="zh-CN" altLang="en-US" sz="1400" b="1" dirty="0">
                  <a:solidFill>
                    <a:srgbClr val="FF0000"/>
                  </a:solidFill>
                  <a:latin typeface="Times New Roman" panose="02020603050405020304" pitchFamily="18" charset="0"/>
                  <a:cs typeface="Times New Roman" panose="02020603050405020304" pitchFamily="18" charset="0"/>
                </a:endParaRPr>
              </a:p>
            </p:txBody>
          </p:sp>
          <p:sp>
            <p:nvSpPr>
              <p:cNvPr id="82" name="TextBox 33"/>
              <p:cNvSpPr txBox="1"/>
              <p:nvPr/>
            </p:nvSpPr>
            <p:spPr>
              <a:xfrm>
                <a:off x="3746251" y="753758"/>
                <a:ext cx="2056640" cy="757751"/>
              </a:xfrm>
              <a:prstGeom prst="rect">
                <a:avLst/>
              </a:prstGeom>
              <a:noFill/>
            </p:spPr>
            <p:txBody>
              <a:bodyPr wrap="none" rtlCol="0">
                <a:spAutoFit/>
              </a:bodyPr>
              <a:lstStyle>
                <a:defPPr>
                  <a:defRPr lang="zh-CN"/>
                </a:defPPr>
                <a:lvl1pPr>
                  <a:defRPr sz="1400" b="1">
                    <a:solidFill>
                      <a:srgbClr val="0000FF"/>
                    </a:solidFill>
                    <a:latin typeface="Times New Roman" panose="02020603050405020304" pitchFamily="18" charset="0"/>
                    <a:cs typeface="Times New Roman" panose="02020603050405020304" pitchFamily="18" charset="0"/>
                  </a:defRPr>
                </a:lvl1pPr>
              </a:lstStyle>
              <a:p>
                <a:pPr algn="ctr"/>
                <a:r>
                  <a:rPr lang="en-US" altLang="zh-CN" dirty="0"/>
                  <a:t>Vitreous </a:t>
                </a:r>
                <a:r>
                  <a:rPr lang="en-US" altLang="zh-CN" dirty="0" smtClean="0"/>
                  <a:t>humor</a:t>
                </a:r>
              </a:p>
              <a:p>
                <a:pPr algn="ctr"/>
                <a:r>
                  <a:rPr lang="en-US" altLang="zh-CN" dirty="0" smtClean="0"/>
                  <a:t>n=1.34</a:t>
                </a:r>
                <a:endParaRPr lang="zh-CN" altLang="en-US" dirty="0"/>
              </a:p>
            </p:txBody>
          </p:sp>
        </p:grpSp>
        <p:sp>
          <p:nvSpPr>
            <p:cNvPr id="83" name="TextBox 36"/>
            <p:cNvSpPr txBox="1"/>
            <p:nvPr/>
          </p:nvSpPr>
          <p:spPr>
            <a:xfrm>
              <a:off x="830349" y="2750955"/>
              <a:ext cx="2639139" cy="553998"/>
            </a:xfrm>
            <a:prstGeom prst="rect">
              <a:avLst/>
            </a:prstGeom>
            <a:noFill/>
          </p:spPr>
          <p:txBody>
            <a:bodyPr wrap="square" rtlCol="0">
              <a:spAutoFit/>
            </a:bodyPr>
            <a:lstStyle/>
            <a:p>
              <a:r>
                <a:rPr lang="en-US" altLang="zh-CN" sz="3000" b="1" dirty="0">
                  <a:solidFill>
                    <a:srgbClr val="FF0000"/>
                  </a:solidFill>
                  <a:latin typeface="Times New Roman" panose="02020603050405020304" pitchFamily="18" charset="0"/>
                  <a:ea typeface="+mj-ea"/>
                  <a:cs typeface="Times New Roman" panose="02020603050405020304" pitchFamily="18" charset="0"/>
                </a:rPr>
                <a:t>Human eye</a:t>
              </a:r>
            </a:p>
          </p:txBody>
        </p:sp>
      </p:grpSp>
      <p:sp>
        <p:nvSpPr>
          <p:cNvPr id="3" name="右箭头 2"/>
          <p:cNvSpPr/>
          <p:nvPr/>
        </p:nvSpPr>
        <p:spPr>
          <a:xfrm>
            <a:off x="4145973" y="4587754"/>
            <a:ext cx="426027" cy="2757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3250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5602" y="3704505"/>
            <a:ext cx="3986090" cy="3153496"/>
          </a:xfrm>
          <a:prstGeom prst="rect">
            <a:avLst/>
          </a:prstGeom>
        </p:spPr>
      </p:pic>
      <p:sp>
        <p:nvSpPr>
          <p:cNvPr id="5" name="TextBox 2"/>
          <p:cNvSpPr txBox="1">
            <a:spLocks noChangeArrowheads="1"/>
          </p:cNvSpPr>
          <p:nvPr/>
        </p:nvSpPr>
        <p:spPr bwMode="auto">
          <a:xfrm>
            <a:off x="446809" y="3702831"/>
            <a:ext cx="4042064" cy="1384995"/>
          </a:xfrm>
          <a:prstGeom prst="rect">
            <a:avLst/>
          </a:prstGeom>
          <a:noFill/>
          <a:ln w="9525">
            <a:solidFill>
              <a:schemeClr val="tx1"/>
            </a:solidFill>
            <a:miter lim="800000"/>
            <a:headEnd/>
            <a:tailEnd/>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b="1" dirty="0">
                <a:latin typeface="Times New Roman" pitchFamily="18" charset="0"/>
                <a:cs typeface="Times New Roman" pitchFamily="18" charset="0"/>
              </a:rPr>
              <a:t>Aperture</a:t>
            </a:r>
            <a:r>
              <a:rPr lang="zh-CN" altLang="en-US" sz="1400" b="1" dirty="0" smtClean="0">
                <a:latin typeface="Times New Roman" pitchFamily="18" charset="0"/>
                <a:cs typeface="Times New Roman" pitchFamily="18" charset="0"/>
              </a:rPr>
              <a:t>：</a:t>
            </a:r>
            <a:r>
              <a:rPr lang="en-US" altLang="zh-CN" sz="1400" b="1" dirty="0" smtClean="0">
                <a:latin typeface="Times New Roman" pitchFamily="18" charset="0"/>
                <a:cs typeface="Times New Roman" pitchFamily="18" charset="0"/>
              </a:rPr>
              <a:t>6.9m</a:t>
            </a:r>
            <a:endParaRPr lang="en-US" altLang="zh-CN" sz="1400" b="1" dirty="0">
              <a:latin typeface="Times New Roman" pitchFamily="18" charset="0"/>
              <a:cs typeface="Times New Roman" pitchFamily="18" charset="0"/>
            </a:endParaRPr>
          </a:p>
          <a:p>
            <a:r>
              <a:rPr lang="en-US" altLang="zh-CN" sz="1400" b="1" dirty="0">
                <a:latin typeface="Times New Roman" pitchFamily="18" charset="0"/>
                <a:cs typeface="Times New Roman" pitchFamily="18" charset="0"/>
              </a:rPr>
              <a:t>Effective </a:t>
            </a:r>
            <a:r>
              <a:rPr lang="en-US" altLang="zh-CN" sz="1400" b="1" dirty="0" smtClean="0">
                <a:latin typeface="Times New Roman" pitchFamily="18" charset="0"/>
                <a:cs typeface="Times New Roman" pitchFamily="18" charset="0"/>
              </a:rPr>
              <a:t>aperture:5m</a:t>
            </a:r>
            <a:endParaRPr lang="en-US" altLang="zh-CN" sz="1400" b="1" dirty="0">
              <a:latin typeface="Times New Roman" pitchFamily="18" charset="0"/>
              <a:cs typeface="Times New Roman" pitchFamily="18" charset="0"/>
            </a:endParaRPr>
          </a:p>
          <a:p>
            <a:r>
              <a:rPr lang="en-US" altLang="zh-CN" sz="1400" b="1" dirty="0">
                <a:latin typeface="Times New Roman" pitchFamily="18" charset="0"/>
                <a:cs typeface="Times New Roman" pitchFamily="18" charset="0"/>
              </a:rPr>
              <a:t>Focal length</a:t>
            </a:r>
            <a:r>
              <a:rPr lang="zh-CN" altLang="en-US" sz="1400" b="1" dirty="0">
                <a:latin typeface="Times New Roman" pitchFamily="18" charset="0"/>
                <a:cs typeface="Times New Roman" pitchFamily="18" charset="0"/>
              </a:rPr>
              <a:t>： </a:t>
            </a:r>
            <a:r>
              <a:rPr lang="en-US" altLang="zh-CN" sz="1400" b="1" dirty="0" smtClean="0">
                <a:latin typeface="Times New Roman" pitchFamily="18" charset="0"/>
                <a:cs typeface="Times New Roman" pitchFamily="18" charset="0"/>
              </a:rPr>
              <a:t>12m</a:t>
            </a:r>
          </a:p>
          <a:p>
            <a:r>
              <a:rPr lang="en-US" altLang="zh-CN" sz="1400" b="1" dirty="0" smtClean="0">
                <a:latin typeface="Times New Roman" pitchFamily="18" charset="0"/>
                <a:cs typeface="Times New Roman" pitchFamily="18" charset="0"/>
              </a:rPr>
              <a:t>Point </a:t>
            </a:r>
            <a:r>
              <a:rPr lang="en-US" altLang="zh-CN" sz="1400" b="1" dirty="0">
                <a:latin typeface="Times New Roman" pitchFamily="18" charset="0"/>
                <a:cs typeface="Times New Roman" pitchFamily="18" charset="0"/>
              </a:rPr>
              <a:t>spread function (PSF) </a:t>
            </a:r>
            <a:r>
              <a:rPr lang="en-US" altLang="zh-CN" sz="1400" b="1" dirty="0" smtClean="0">
                <a:latin typeface="Times New Roman" pitchFamily="18" charset="0"/>
                <a:cs typeface="Times New Roman" pitchFamily="18" charset="0"/>
              </a:rPr>
              <a:t> r</a:t>
            </a:r>
            <a:r>
              <a:rPr lang="en-US" altLang="zh-CN" sz="1400" b="1" baseline="-25000" dirty="0" smtClean="0">
                <a:latin typeface="Times New Roman" pitchFamily="18" charset="0"/>
                <a:cs typeface="Times New Roman" pitchFamily="18" charset="0"/>
              </a:rPr>
              <a:t>80</a:t>
            </a:r>
            <a:r>
              <a:rPr lang="en-US" altLang="zh-CN" sz="1400" b="1" dirty="0" smtClean="0">
                <a:latin typeface="Times New Roman" pitchFamily="18" charset="0"/>
                <a:cs typeface="Times New Roman" pitchFamily="18" charset="0"/>
              </a:rPr>
              <a:t>: 80mm (0.38</a:t>
            </a:r>
            <a:r>
              <a:rPr lang="en-US" altLang="zh-CN" sz="1400" b="1" baseline="30000" dirty="0" smtClean="0">
                <a:latin typeface="Times New Roman" pitchFamily="18" charset="0"/>
                <a:cs typeface="Times New Roman" pitchFamily="18" charset="0"/>
              </a:rPr>
              <a:t>o</a:t>
            </a:r>
            <a:r>
              <a:rPr lang="en-US" altLang="zh-CN" sz="1400" b="1" dirty="0" smtClean="0">
                <a:latin typeface="Times New Roman" pitchFamily="18" charset="0"/>
                <a:cs typeface="Times New Roman" pitchFamily="18" charset="0"/>
              </a:rPr>
              <a:t>)</a:t>
            </a:r>
            <a:endParaRPr lang="en-US" altLang="zh-CN" sz="1400" b="1" dirty="0">
              <a:latin typeface="Times New Roman" pitchFamily="18" charset="0"/>
              <a:cs typeface="Times New Roman" pitchFamily="18" charset="0"/>
            </a:endParaRPr>
          </a:p>
          <a:p>
            <a:r>
              <a:rPr lang="en-US" altLang="zh-CN" sz="1400" b="1" dirty="0">
                <a:latin typeface="Times New Roman" pitchFamily="18" charset="0"/>
                <a:cs typeface="Times New Roman" pitchFamily="18" charset="0"/>
              </a:rPr>
              <a:t>Field of View</a:t>
            </a:r>
            <a:r>
              <a:rPr lang="zh-CN" altLang="en-US" sz="1400" b="1" dirty="0">
                <a:latin typeface="Times New Roman" pitchFamily="18" charset="0"/>
                <a:cs typeface="Times New Roman" pitchFamily="18" charset="0"/>
              </a:rPr>
              <a:t>： </a:t>
            </a:r>
            <a:r>
              <a:rPr lang="en-US" altLang="zh-CN" sz="1400" b="1" dirty="0" smtClean="0">
                <a:latin typeface="Times New Roman" pitchFamily="18" charset="0"/>
                <a:cs typeface="Times New Roman" pitchFamily="18" charset="0"/>
              </a:rPr>
              <a:t>40</a:t>
            </a:r>
            <a:r>
              <a:rPr lang="en-US" altLang="zh-CN" sz="1400" b="1" baseline="30000" dirty="0" smtClean="0">
                <a:latin typeface="Times New Roman" pitchFamily="18" charset="0"/>
                <a:cs typeface="Times New Roman" pitchFamily="18" charset="0"/>
              </a:rPr>
              <a:t>o</a:t>
            </a:r>
            <a:r>
              <a:rPr lang="en-US" altLang="zh-CN" sz="1400" b="1" dirty="0" smtClean="0">
                <a:latin typeface="Times New Roman" pitchFamily="18" charset="0"/>
                <a:cs typeface="Times New Roman" pitchFamily="18" charset="0"/>
              </a:rPr>
              <a:t>×40</a:t>
            </a:r>
            <a:r>
              <a:rPr lang="en-US" altLang="zh-CN" sz="1400" b="1" baseline="30000" dirty="0" smtClean="0">
                <a:latin typeface="Times New Roman" pitchFamily="18" charset="0"/>
                <a:cs typeface="Times New Roman" pitchFamily="18" charset="0"/>
              </a:rPr>
              <a:t>o</a:t>
            </a:r>
          </a:p>
          <a:p>
            <a:r>
              <a:rPr lang="en-US" altLang="zh-CN" sz="1400" b="1" dirty="0" smtClean="0">
                <a:latin typeface="Times New Roman" pitchFamily="18" charset="0"/>
                <a:cs typeface="Times New Roman" pitchFamily="18" charset="0"/>
              </a:rPr>
              <a:t>Array: 4 Telescopes</a:t>
            </a:r>
            <a:endParaRPr lang="en-US" altLang="zh-CN" sz="1400" b="1" dirty="0">
              <a:latin typeface="Times New Roman" pitchFamily="18" charset="0"/>
              <a:cs typeface="Times New Roman" pitchFamily="18" charset="0"/>
            </a:endParaRPr>
          </a:p>
        </p:txBody>
      </p:sp>
      <p:sp>
        <p:nvSpPr>
          <p:cNvPr id="6" name="内容占位符 2"/>
          <p:cNvSpPr>
            <a:spLocks noGrp="1"/>
          </p:cNvSpPr>
          <p:nvPr>
            <p:ph idx="1"/>
          </p:nvPr>
        </p:nvSpPr>
        <p:spPr>
          <a:xfrm>
            <a:off x="0" y="135116"/>
            <a:ext cx="4600465" cy="432387"/>
          </a:xfrm>
        </p:spPr>
        <p:txBody>
          <a:bodyPr>
            <a:normAutofit fontScale="70000" lnSpcReduction="20000"/>
          </a:bodyPr>
          <a:lstStyle/>
          <a:p>
            <a:r>
              <a:rPr lang="en-US" altLang="zh-CN" sz="2400" b="1" dirty="0" smtClean="0">
                <a:solidFill>
                  <a:srgbClr val="0000FF"/>
                </a:solidFill>
                <a:latin typeface="Times New Roman" panose="02020603050405020304" pitchFamily="18" charset="0"/>
                <a:cs typeface="Times New Roman" panose="02020603050405020304" pitchFamily="18" charset="0"/>
              </a:rPr>
              <a:t>Preliminary simulation result: </a:t>
            </a:r>
            <a:r>
              <a:rPr lang="en-US" altLang="zh-CN" sz="2400" b="1" dirty="0" smtClean="0">
                <a:solidFill>
                  <a:srgbClr val="FF0000"/>
                </a:solidFill>
                <a:latin typeface="Times New Roman" panose="02020603050405020304" pitchFamily="18" charset="0"/>
                <a:cs typeface="Times New Roman" panose="02020603050405020304" pitchFamily="18" charset="0"/>
              </a:rPr>
              <a:t>Effective Area</a:t>
            </a:r>
          </a:p>
        </p:txBody>
      </p:sp>
      <p:sp>
        <p:nvSpPr>
          <p:cNvPr id="14" name="动作按钮: 第一张 13">
            <a:hlinkClick r:id="rId4" action="ppaction://hlinksldjump" highlightClick="1"/>
          </p:cNvPr>
          <p:cNvSpPr/>
          <p:nvPr/>
        </p:nvSpPr>
        <p:spPr>
          <a:xfrm>
            <a:off x="8828314" y="6585857"/>
            <a:ext cx="315686" cy="272143"/>
          </a:xfrm>
          <a:prstGeom prst="actionButtonHom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8590" y="598243"/>
            <a:ext cx="3238501" cy="3003569"/>
          </a:xfrm>
          <a:prstGeom prst="rect">
            <a:avLst/>
          </a:prstGeom>
        </p:spPr>
      </p:pic>
      <p:graphicFrame>
        <p:nvGraphicFramePr>
          <p:cNvPr id="16" name="表格 15"/>
          <p:cNvGraphicFramePr>
            <a:graphicFrameLocks noGrp="1"/>
          </p:cNvGraphicFramePr>
          <p:nvPr>
            <p:extLst>
              <p:ext uri="{D42A27DB-BD31-4B8C-83A1-F6EECF244321}">
                <p14:modId xmlns:p14="http://schemas.microsoft.com/office/powerpoint/2010/main" val="865448017"/>
              </p:ext>
            </p:extLst>
          </p:nvPr>
        </p:nvGraphicFramePr>
        <p:xfrm>
          <a:off x="65610" y="5170693"/>
          <a:ext cx="4707082" cy="1225085"/>
        </p:xfrm>
        <a:graphic>
          <a:graphicData uri="http://schemas.openxmlformats.org/drawingml/2006/table">
            <a:tbl>
              <a:tblPr>
                <a:tableStyleId>{5C22544A-7EE6-4342-B048-85BDC9FD1C3A}</a:tableStyleId>
              </a:tblPr>
              <a:tblGrid>
                <a:gridCol w="1700845"/>
                <a:gridCol w="1257300"/>
                <a:gridCol w="1748937"/>
              </a:tblGrid>
              <a:tr h="232580">
                <a:tc>
                  <a:txBody>
                    <a:bodyPr/>
                    <a:lstStyle/>
                    <a:p>
                      <a:pPr algn="ctr" fontAlgn="ctr"/>
                      <a:endParaRPr lang="zh-CN" altLang="en-US" sz="1100" b="1"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solidFill>
                      <a:srgbClr val="FFFF00"/>
                    </a:solidFill>
                  </a:tcPr>
                </a:tc>
                <a:tc>
                  <a:txBody>
                    <a:bodyPr/>
                    <a:lstStyle/>
                    <a:p>
                      <a:pPr algn="ctr" fontAlgn="ctr"/>
                      <a:r>
                        <a:rPr lang="en-US" sz="1100" b="1" u="none" strike="noStrike" dirty="0">
                          <a:effectLst/>
                          <a:latin typeface="Times New Roman" panose="02020603050405020304" pitchFamily="18" charset="0"/>
                          <a:cs typeface="Times New Roman" panose="02020603050405020304" pitchFamily="18" charset="0"/>
                        </a:rPr>
                        <a:t>CTA(LSTs)</a:t>
                      </a:r>
                      <a:endParaRPr lang="en-US" sz="1100" b="1"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solidFill>
                      <a:srgbClr val="FFFF00"/>
                    </a:solidFill>
                  </a:tcPr>
                </a:tc>
                <a:tc>
                  <a:txBody>
                    <a:bodyPr/>
                    <a:lstStyle/>
                    <a:p>
                      <a:pPr algn="ctr" fontAlgn="ctr"/>
                      <a:r>
                        <a:rPr lang="en-US" sz="1100" b="1" u="none" strike="noStrike" dirty="0">
                          <a:effectLst/>
                          <a:latin typeface="Times New Roman" panose="02020603050405020304" pitchFamily="18" charset="0"/>
                          <a:cs typeface="Times New Roman" panose="02020603050405020304" pitchFamily="18" charset="0"/>
                        </a:rPr>
                        <a:t>Water-lens telescope</a:t>
                      </a:r>
                      <a:endParaRPr lang="en-US" sz="1100" b="1"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solidFill>
                      <a:srgbClr val="FFFF00"/>
                    </a:solidFill>
                  </a:tcPr>
                </a:tc>
              </a:tr>
              <a:tr h="228600">
                <a:tc>
                  <a:txBody>
                    <a:bodyPr/>
                    <a:lstStyle/>
                    <a:p>
                      <a:pPr algn="ctr" fontAlgn="ctr"/>
                      <a:r>
                        <a:rPr lang="en-US" sz="1100" b="1" u="none" strike="noStrike" dirty="0" smtClean="0">
                          <a:effectLst/>
                          <a:latin typeface="Times New Roman" panose="02020603050405020304" pitchFamily="18" charset="0"/>
                          <a:cs typeface="Times New Roman" panose="02020603050405020304" pitchFamily="18" charset="0"/>
                        </a:rPr>
                        <a:t>Dimension</a:t>
                      </a:r>
                      <a:endParaRPr lang="en-US" sz="1100" b="1"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tc>
                  <a:txBody>
                    <a:bodyPr/>
                    <a:lstStyle/>
                    <a:p>
                      <a:pPr algn="ctr" fontAlgn="ctr"/>
                      <a:r>
                        <a:rPr lang="en-US" sz="1100" b="1" u="none" strike="noStrike" dirty="0">
                          <a:effectLst/>
                          <a:latin typeface="Times New Roman" panose="02020603050405020304" pitchFamily="18" charset="0"/>
                          <a:cs typeface="Times New Roman" panose="02020603050405020304" pitchFamily="18" charset="0"/>
                        </a:rPr>
                        <a:t>24m</a:t>
                      </a:r>
                      <a:endParaRPr lang="en-US" sz="1100" b="1"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b="1" u="none" strike="noStrike" dirty="0" smtClean="0">
                          <a:effectLst/>
                          <a:latin typeface="Times New Roman" panose="02020603050405020304" pitchFamily="18" charset="0"/>
                          <a:cs typeface="Times New Roman" panose="02020603050405020304" pitchFamily="18" charset="0"/>
                        </a:rPr>
                        <a:t>5m</a:t>
                      </a:r>
                      <a:r>
                        <a:rPr lang="zh-CN" altLang="en-US" sz="1100" b="1" u="none" strike="noStrike" dirty="0" smtClean="0">
                          <a:effectLst/>
                          <a:latin typeface="Times New Roman" panose="02020603050405020304" pitchFamily="18" charset="0"/>
                          <a:cs typeface="Times New Roman" panose="02020603050405020304" pitchFamily="18" charset="0"/>
                        </a:rPr>
                        <a:t>（</a:t>
                      </a:r>
                      <a:r>
                        <a:rPr lang="en-US" altLang="zh-CN" sz="1100" b="1" u="none" strike="noStrike" dirty="0" smtClean="0">
                          <a:effectLst/>
                          <a:latin typeface="Times New Roman" panose="02020603050405020304" pitchFamily="18" charset="0"/>
                          <a:cs typeface="Times New Roman" panose="02020603050405020304" pitchFamily="18" charset="0"/>
                        </a:rPr>
                        <a:t>e</a:t>
                      </a:r>
                      <a:r>
                        <a:rPr lang="en-US" altLang="zh-CN" sz="1100" b="1" dirty="0" smtClean="0">
                          <a:latin typeface="Times New Roman" pitchFamily="18" charset="0"/>
                          <a:cs typeface="Times New Roman" pitchFamily="18" charset="0"/>
                        </a:rPr>
                        <a:t>ffective aperture</a:t>
                      </a:r>
                      <a:r>
                        <a:rPr lang="zh-CN" altLang="en-US" sz="1100" b="1" u="none" strike="noStrike" dirty="0" smtClean="0">
                          <a:effectLst/>
                          <a:latin typeface="Times New Roman" panose="02020603050405020304" pitchFamily="18" charset="0"/>
                          <a:cs typeface="Times New Roman" panose="02020603050405020304" pitchFamily="18" charset="0"/>
                        </a:rPr>
                        <a:t>）</a:t>
                      </a:r>
                      <a:endParaRPr lang="en-US" sz="1100" b="1"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tr>
              <a:tr h="190500">
                <a:tc>
                  <a:txBody>
                    <a:bodyPr/>
                    <a:lstStyle/>
                    <a:p>
                      <a:pPr algn="ctr" fontAlgn="ctr"/>
                      <a:r>
                        <a:rPr lang="en-US" sz="1100" b="1" u="none" strike="noStrike" dirty="0" smtClean="0">
                          <a:effectLst/>
                          <a:latin typeface="Times New Roman" panose="02020603050405020304" pitchFamily="18" charset="0"/>
                          <a:cs typeface="Times New Roman" panose="02020603050405020304" pitchFamily="18" charset="0"/>
                        </a:rPr>
                        <a:t>Telescope </a:t>
                      </a:r>
                      <a:r>
                        <a:rPr lang="en-US" sz="1100" b="1" u="none" strike="noStrike" dirty="0">
                          <a:effectLst/>
                          <a:latin typeface="Times New Roman" panose="02020603050405020304" pitchFamily="18" charset="0"/>
                          <a:cs typeface="Times New Roman" panose="02020603050405020304" pitchFamily="18" charset="0"/>
                        </a:rPr>
                        <a:t>number</a:t>
                      </a:r>
                      <a:endParaRPr lang="en-US" sz="1100" b="1"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solidFill>
                      <a:schemeClr val="bg2"/>
                    </a:solidFill>
                  </a:tcPr>
                </a:tc>
                <a:tc>
                  <a:txBody>
                    <a:bodyPr/>
                    <a:lstStyle/>
                    <a:p>
                      <a:pPr algn="ctr" fontAlgn="ctr"/>
                      <a:r>
                        <a:rPr lang="en-US" altLang="zh-CN" sz="1100" b="1" u="none" strike="noStrike" dirty="0">
                          <a:effectLst/>
                          <a:latin typeface="Times New Roman" panose="02020603050405020304" pitchFamily="18" charset="0"/>
                          <a:cs typeface="Times New Roman" panose="02020603050405020304" pitchFamily="18" charset="0"/>
                        </a:rPr>
                        <a:t>4</a:t>
                      </a:r>
                      <a:endParaRPr lang="en-US" altLang="zh-CN" sz="1100" b="1"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solidFill>
                      <a:schemeClr val="bg2"/>
                    </a:solidFill>
                  </a:tcPr>
                </a:tc>
                <a:tc>
                  <a:txBody>
                    <a:bodyPr/>
                    <a:lstStyle/>
                    <a:p>
                      <a:pPr algn="ctr" fontAlgn="ctr"/>
                      <a:r>
                        <a:rPr lang="en-US" altLang="zh-CN" sz="1100" b="1" u="none" strike="noStrike" dirty="0">
                          <a:effectLst/>
                          <a:latin typeface="Times New Roman" panose="02020603050405020304" pitchFamily="18" charset="0"/>
                          <a:cs typeface="Times New Roman" panose="02020603050405020304" pitchFamily="18" charset="0"/>
                        </a:rPr>
                        <a:t>4</a:t>
                      </a:r>
                      <a:endParaRPr lang="en-US" altLang="zh-CN" sz="1100" b="1"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solidFill>
                      <a:schemeClr val="bg2"/>
                    </a:solidFill>
                  </a:tcPr>
                </a:tc>
              </a:tr>
              <a:tr h="228600">
                <a:tc>
                  <a:txBody>
                    <a:bodyPr/>
                    <a:lstStyle/>
                    <a:p>
                      <a:pPr algn="ctr" fontAlgn="ctr"/>
                      <a:r>
                        <a:rPr lang="en-US" sz="1100" b="1" u="none" strike="noStrike" dirty="0" smtClean="0">
                          <a:effectLst/>
                          <a:latin typeface="Times New Roman" panose="02020603050405020304" pitchFamily="18" charset="0"/>
                          <a:cs typeface="Times New Roman" panose="02020603050405020304" pitchFamily="18" charset="0"/>
                        </a:rPr>
                        <a:t>Effective </a:t>
                      </a:r>
                      <a:r>
                        <a:rPr lang="en-US" sz="1100" b="1" u="none" strike="noStrike" dirty="0">
                          <a:effectLst/>
                          <a:latin typeface="Times New Roman" panose="02020603050405020304" pitchFamily="18" charset="0"/>
                          <a:cs typeface="Times New Roman" panose="02020603050405020304" pitchFamily="18" charset="0"/>
                        </a:rPr>
                        <a:t>area(m</a:t>
                      </a:r>
                      <a:r>
                        <a:rPr lang="en-US" sz="1100" b="1" u="none" strike="noStrike" baseline="30000" dirty="0">
                          <a:effectLst/>
                          <a:latin typeface="Times New Roman" panose="02020603050405020304" pitchFamily="18" charset="0"/>
                          <a:cs typeface="Times New Roman" panose="02020603050405020304" pitchFamily="18" charset="0"/>
                        </a:rPr>
                        <a:t>2</a:t>
                      </a:r>
                      <a:r>
                        <a:rPr lang="en-US" sz="1100" b="1" u="none" strike="noStrike" dirty="0" smtClean="0">
                          <a:effectLst/>
                          <a:latin typeface="Times New Roman" panose="02020603050405020304" pitchFamily="18" charset="0"/>
                          <a:cs typeface="Times New Roman" panose="02020603050405020304" pitchFamily="18" charset="0"/>
                        </a:rPr>
                        <a:t>)@60GeV</a:t>
                      </a:r>
                      <a:endParaRPr lang="en-US" sz="1100" b="1"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tc>
                  <a:txBody>
                    <a:bodyPr/>
                    <a:lstStyle/>
                    <a:p>
                      <a:pPr algn="ctr" fontAlgn="ctr"/>
                      <a:r>
                        <a:rPr lang="en-US" altLang="zh-CN" sz="1100" b="1" i="0" u="none" strike="noStrike" dirty="0" smtClean="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~10</a:t>
                      </a:r>
                      <a:r>
                        <a:rPr lang="en-US" altLang="zh-CN" sz="1100" b="1" u="none" strike="noStrike" baseline="30000" dirty="0" smtClean="0">
                          <a:effectLst/>
                          <a:latin typeface="Times New Roman" panose="02020603050405020304" pitchFamily="18" charset="0"/>
                          <a:cs typeface="Times New Roman" panose="02020603050405020304" pitchFamily="18" charset="0"/>
                        </a:rPr>
                        <a:t>4</a:t>
                      </a:r>
                      <a:r>
                        <a:rPr lang="en-US" altLang="zh-CN" sz="1100" b="1" u="none" strike="noStrike" dirty="0" smtClean="0">
                          <a:effectLst/>
                          <a:latin typeface="Times New Roman" panose="02020603050405020304" pitchFamily="18" charset="0"/>
                          <a:cs typeface="Times New Roman" panose="02020603050405020304" pitchFamily="18" charset="0"/>
                        </a:rPr>
                        <a:t>m</a:t>
                      </a:r>
                      <a:r>
                        <a:rPr lang="en-US" altLang="zh-CN" sz="1100" b="1" u="none" strike="noStrike" baseline="30000" dirty="0" smtClean="0">
                          <a:effectLst/>
                          <a:latin typeface="Times New Roman" panose="02020603050405020304" pitchFamily="18" charset="0"/>
                          <a:cs typeface="Times New Roman" panose="02020603050405020304" pitchFamily="18" charset="0"/>
                        </a:rPr>
                        <a:t>2</a:t>
                      </a:r>
                      <a:endParaRPr lang="zh-CN" altLang="en-US" sz="1100" b="1"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zh-CN" sz="1100" b="1" i="0" u="none" strike="noStrike" dirty="0" smtClean="0">
                          <a:solidFill>
                            <a:srgbClr val="000000"/>
                          </a:solidFill>
                          <a:effectLst/>
                          <a:latin typeface="Times New Roman" panose="02020603050405020304" pitchFamily="18" charset="0"/>
                          <a:ea typeface="+mn-ea"/>
                          <a:cs typeface="Times New Roman" panose="02020603050405020304" pitchFamily="18" charset="0"/>
                        </a:rPr>
                        <a:t>~10</a:t>
                      </a:r>
                      <a:r>
                        <a:rPr lang="en-US" altLang="zh-CN" sz="1100" b="1" u="none" strike="noStrike" baseline="30000" dirty="0" smtClean="0">
                          <a:effectLst/>
                          <a:latin typeface="Times New Roman" panose="02020603050405020304" pitchFamily="18" charset="0"/>
                          <a:cs typeface="Times New Roman" panose="02020603050405020304" pitchFamily="18" charset="0"/>
                        </a:rPr>
                        <a:t>3</a:t>
                      </a:r>
                      <a:r>
                        <a:rPr lang="en-US" altLang="zh-CN" sz="1100" b="1" u="none" strike="noStrike" dirty="0" smtClean="0">
                          <a:effectLst/>
                          <a:latin typeface="Times New Roman" panose="02020603050405020304" pitchFamily="18" charset="0"/>
                          <a:cs typeface="Times New Roman" panose="02020603050405020304" pitchFamily="18" charset="0"/>
                        </a:rPr>
                        <a:t>m</a:t>
                      </a:r>
                      <a:r>
                        <a:rPr lang="en-US" altLang="zh-CN" sz="1100" b="1" u="none" strike="noStrike" baseline="30000" dirty="0" smtClean="0">
                          <a:effectLst/>
                          <a:latin typeface="Times New Roman" panose="02020603050405020304" pitchFamily="18" charset="0"/>
                          <a:cs typeface="Times New Roman" panose="02020603050405020304" pitchFamily="18" charset="0"/>
                        </a:rPr>
                        <a:t>2</a:t>
                      </a:r>
                      <a:endParaRPr lang="zh-CN" altLang="en-US" sz="1100" b="1" i="0" u="none" strike="noStrike" dirty="0" smtClean="0">
                        <a:solidFill>
                          <a:srgbClr val="000000"/>
                        </a:solidFill>
                        <a:effectLst/>
                        <a:latin typeface="Times New Roman" panose="02020603050405020304" pitchFamily="18" charset="0"/>
                        <a:ea typeface="+mn-ea"/>
                        <a:cs typeface="Times New Roman" panose="02020603050405020304" pitchFamily="18" charset="0"/>
                      </a:endParaRPr>
                    </a:p>
                  </a:txBody>
                  <a:tcPr marL="9525" marR="9525" marT="9525" marB="0" anchor="ctr"/>
                </a:tc>
              </a:tr>
              <a:tr h="190500">
                <a:tc>
                  <a:txBody>
                    <a:bodyPr/>
                    <a:lstStyle/>
                    <a:p>
                      <a:pPr algn="ctr" fontAlgn="ctr"/>
                      <a:r>
                        <a:rPr lang="en-US" sz="1100" b="1" u="none" strike="noStrike" dirty="0" smtClean="0">
                          <a:effectLst/>
                          <a:latin typeface="Times New Roman" panose="02020603050405020304" pitchFamily="18" charset="0"/>
                          <a:cs typeface="Times New Roman" panose="02020603050405020304" pitchFamily="18" charset="0"/>
                        </a:rPr>
                        <a:t>Field of View</a:t>
                      </a:r>
                      <a:endParaRPr lang="en-US" sz="1100" b="1"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solidFill>
                      <a:srgbClr val="FF00FF"/>
                    </a:solidFill>
                  </a:tcPr>
                </a:tc>
                <a:tc>
                  <a:txBody>
                    <a:bodyPr/>
                    <a:lstStyle/>
                    <a:p>
                      <a:pPr marL="0" algn="ctr" defTabSz="914400" rtl="0" eaLnBrk="1" fontAlgn="ctr" latinLnBrk="0" hangingPunct="1"/>
                      <a:r>
                        <a:rPr lang="en-US" altLang="zh-CN" sz="1100" b="1"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tens of square degrees</a:t>
                      </a:r>
                      <a:endParaRPr lang="en-US" sz="1100" b="1"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nchor="ctr">
                    <a:solidFill>
                      <a:srgbClr val="FF00FF"/>
                    </a:solidFill>
                  </a:tcPr>
                </a:tc>
                <a:tc>
                  <a:txBody>
                    <a:bodyPr/>
                    <a:lstStyle/>
                    <a:p>
                      <a:pPr algn="ctr" fontAlgn="ctr"/>
                      <a:r>
                        <a:rPr lang="en-US" altLang="zh-CN" sz="1100" b="1" u="none" strike="noStrike" dirty="0" smtClean="0">
                          <a:effectLst/>
                          <a:latin typeface="Times New Roman" panose="02020603050405020304" pitchFamily="18" charset="0"/>
                          <a:cs typeface="Times New Roman" panose="02020603050405020304" pitchFamily="18" charset="0"/>
                        </a:rPr>
                        <a:t>thousand of square degrees</a:t>
                      </a:r>
                      <a:endParaRPr lang="en-US" altLang="zh-CN" sz="1100" b="1"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solidFill>
                      <a:srgbClr val="FF00FF"/>
                    </a:solidFill>
                  </a:tcPr>
                </a:tc>
              </a:tr>
            </a:tbl>
          </a:graphicData>
        </a:graphic>
      </p:graphicFrame>
      <p:pic>
        <p:nvPicPr>
          <p:cNvPr id="2" name="图片 1"/>
          <p:cNvPicPr>
            <a:picLocks noChangeAspect="1"/>
          </p:cNvPicPr>
          <p:nvPr/>
        </p:nvPicPr>
        <p:blipFill>
          <a:blip r:embed="rId6"/>
          <a:stretch>
            <a:fillRect/>
          </a:stretch>
        </p:blipFill>
        <p:spPr>
          <a:xfrm>
            <a:off x="4861602" y="491447"/>
            <a:ext cx="3734091" cy="3018343"/>
          </a:xfrm>
          <a:prstGeom prst="rect">
            <a:avLst/>
          </a:prstGeom>
        </p:spPr>
      </p:pic>
      <p:cxnSp>
        <p:nvCxnSpPr>
          <p:cNvPr id="10" name="直接箭头连接符 9"/>
          <p:cNvCxnSpPr>
            <a:stCxn id="5" idx="3"/>
          </p:cNvCxnSpPr>
          <p:nvPr/>
        </p:nvCxnSpPr>
        <p:spPr>
          <a:xfrm>
            <a:off x="4488873" y="4395329"/>
            <a:ext cx="1921975" cy="885924"/>
          </a:xfrm>
          <a:prstGeom prst="straightConnector1">
            <a:avLst/>
          </a:prstGeom>
          <a:ln w="127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a:stCxn id="5" idx="3"/>
          </p:cNvCxnSpPr>
          <p:nvPr/>
        </p:nvCxnSpPr>
        <p:spPr>
          <a:xfrm flipV="1">
            <a:off x="4488873" y="2411187"/>
            <a:ext cx="1472312" cy="1984142"/>
          </a:xfrm>
          <a:prstGeom prst="straightConnector1">
            <a:avLst/>
          </a:prstGeom>
          <a:ln w="127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5383290" y="1868994"/>
            <a:ext cx="816544" cy="1306284"/>
          </a:xfrm>
          <a:prstGeom prst="rect">
            <a:avLst/>
          </a:prstGeom>
          <a:solidFill>
            <a:schemeClr val="bg1">
              <a:alpha val="0"/>
            </a:schemeClr>
          </a:solidFill>
          <a:ln w="28575">
            <a:solidFill>
              <a:schemeClr val="accent6">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225029" y="3704504"/>
            <a:ext cx="3370664" cy="2716393"/>
          </a:xfrm>
          <a:prstGeom prst="rect">
            <a:avLst/>
          </a:prstGeom>
          <a:solidFill>
            <a:schemeClr val="bg1">
              <a:alpha val="0"/>
            </a:schemeClr>
          </a:solidFill>
          <a:ln w="28575">
            <a:solidFill>
              <a:schemeClr val="accent6">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flipH="1">
            <a:off x="5225029" y="3255666"/>
            <a:ext cx="158261" cy="448838"/>
          </a:xfrm>
          <a:prstGeom prst="line">
            <a:avLst/>
          </a:prstGeom>
          <a:ln w="28575">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199834" y="3175278"/>
            <a:ext cx="2395859" cy="480485"/>
          </a:xfrm>
          <a:prstGeom prst="line">
            <a:avLst/>
          </a:prstGeom>
          <a:ln w="28575">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83802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44160" y="1259488"/>
            <a:ext cx="4596914" cy="3250876"/>
          </a:xfrm>
          <a:prstGeom prst="rect">
            <a:avLst/>
          </a:prstGeom>
        </p:spPr>
      </p:pic>
      <p:sp>
        <p:nvSpPr>
          <p:cNvPr id="6" name="文本框 5"/>
          <p:cNvSpPr txBox="1"/>
          <p:nvPr/>
        </p:nvSpPr>
        <p:spPr>
          <a:xfrm>
            <a:off x="-26929" y="84354"/>
            <a:ext cx="3532909" cy="446809"/>
          </a:xfrm>
          <a:prstGeom prst="rect">
            <a:avLst/>
          </a:prstGeom>
        </p:spPr>
        <p:txBody>
          <a:bodyPr vert="horz" lIns="91440" tIns="45720" rIns="91440" bIns="45720" rtlCol="0">
            <a:normAutofit/>
          </a:bodyPr>
          <a:lstStyle>
            <a:lvl1pPr marL="228600" indent="-228600">
              <a:lnSpc>
                <a:spcPct val="90000"/>
              </a:lnSpc>
              <a:spcBef>
                <a:spcPts val="1000"/>
              </a:spcBef>
              <a:buFont typeface="Arial" panose="020B0604020202020204" pitchFamily="34" charset="0"/>
              <a:buChar char="•"/>
              <a:defRPr sz="2400" b="1">
                <a:solidFill>
                  <a:srgbClr val="0000FF"/>
                </a:solidFill>
                <a:latin typeface="Times New Roman" panose="02020603050405020304" pitchFamily="18" charset="0"/>
                <a:cs typeface="Times New Roman" panose="02020603050405020304" pitchFamily="18"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tLang="zh-CN" dirty="0"/>
              <a:t>Water-lens prototype</a:t>
            </a:r>
            <a:endParaRPr lang="zh-CN" altLang="en-US" dirty="0"/>
          </a:p>
        </p:txBody>
      </p:sp>
      <p:sp>
        <p:nvSpPr>
          <p:cNvPr id="7" name="矩形 6"/>
          <p:cNvSpPr/>
          <p:nvPr/>
        </p:nvSpPr>
        <p:spPr>
          <a:xfrm>
            <a:off x="102238" y="5238687"/>
            <a:ext cx="8948244" cy="1338828"/>
          </a:xfrm>
          <a:prstGeom prst="rect">
            <a:avLst/>
          </a:prstGeom>
        </p:spPr>
        <p:txBody>
          <a:bodyPr wrap="square">
            <a:spAutoFit/>
          </a:bodyPr>
          <a:lstStyle/>
          <a:p>
            <a:pPr algn="just">
              <a:lnSpc>
                <a:spcPct val="150000"/>
              </a:lnSpc>
              <a:spcAft>
                <a:spcPts val="0"/>
              </a:spcAft>
            </a:pPr>
            <a:r>
              <a:rPr lang="en-US" altLang="zh-CN" b="1" kern="100" dirty="0">
                <a:latin typeface="Times New Roman" panose="02020603050405020304" pitchFamily="18" charset="0"/>
                <a:cs typeface="Times New Roman" panose="02020603050405020304" pitchFamily="18" charset="0"/>
              </a:rPr>
              <a:t>As a pathfinder, we designed and manufactured </a:t>
            </a:r>
            <a:r>
              <a:rPr lang="en-US" altLang="zh-CN" b="1" kern="100" dirty="0">
                <a:solidFill>
                  <a:srgbClr val="FF0000"/>
                </a:solidFill>
                <a:latin typeface="Times New Roman" panose="02020603050405020304" pitchFamily="18" charset="0"/>
                <a:cs typeface="Times New Roman" panose="02020603050405020304" pitchFamily="18" charset="0"/>
              </a:rPr>
              <a:t>a water lens prototype </a:t>
            </a:r>
            <a:r>
              <a:rPr lang="en-US" altLang="zh-CN" b="1" kern="100" dirty="0">
                <a:latin typeface="Times New Roman" panose="02020603050405020304" pitchFamily="18" charset="0"/>
                <a:cs typeface="Times New Roman" panose="02020603050405020304" pitchFamily="18" charset="0"/>
              </a:rPr>
              <a:t>with </a:t>
            </a:r>
            <a:r>
              <a:rPr lang="en-US" altLang="zh-CN" b="1" kern="100" dirty="0" smtClean="0">
                <a:latin typeface="Times New Roman" panose="02020603050405020304" pitchFamily="18" charset="0"/>
                <a:cs typeface="Times New Roman" panose="02020603050405020304" pitchFamily="18" charset="0"/>
              </a:rPr>
              <a:t>a</a:t>
            </a:r>
            <a:r>
              <a:rPr lang="zh-CN" altLang="en-US" b="1" kern="100" dirty="0" smtClean="0">
                <a:latin typeface="Times New Roman" panose="02020603050405020304" pitchFamily="18" charset="0"/>
                <a:cs typeface="Times New Roman" panose="02020603050405020304" pitchFamily="18" charset="0"/>
              </a:rPr>
              <a:t> </a:t>
            </a:r>
            <a:r>
              <a:rPr lang="en-US" altLang="zh-CN" b="1" kern="100" dirty="0" smtClean="0">
                <a:latin typeface="Times New Roman" panose="02020603050405020304" pitchFamily="18" charset="0"/>
                <a:cs typeface="Times New Roman" panose="02020603050405020304" pitchFamily="18" charset="0"/>
              </a:rPr>
              <a:t>thin </a:t>
            </a:r>
            <a:r>
              <a:rPr lang="en-US" altLang="zh-CN" b="1" kern="100" dirty="0">
                <a:latin typeface="Times New Roman" panose="02020603050405020304" pitchFamily="18" charset="0"/>
                <a:cs typeface="Times New Roman" panose="02020603050405020304" pitchFamily="18" charset="0"/>
              </a:rPr>
              <a:t>spherical cap. </a:t>
            </a:r>
            <a:r>
              <a:rPr lang="en-US" altLang="zh-CN" b="1" kern="100" dirty="0">
                <a:solidFill>
                  <a:srgbClr val="FF0000"/>
                </a:solidFill>
                <a:latin typeface="Times New Roman" panose="02020603050405020304" pitchFamily="18" charset="0"/>
                <a:cs typeface="Times New Roman" panose="02020603050405020304" pitchFamily="18" charset="0"/>
              </a:rPr>
              <a:t>We </a:t>
            </a:r>
            <a:r>
              <a:rPr lang="en-US" altLang="zh-CN" b="1" kern="100" dirty="0" smtClean="0">
                <a:solidFill>
                  <a:srgbClr val="FF0000"/>
                </a:solidFill>
                <a:latin typeface="Times New Roman" panose="02020603050405020304" pitchFamily="18" charset="0"/>
                <a:cs typeface="Times New Roman" panose="02020603050405020304" pitchFamily="18" charset="0"/>
              </a:rPr>
              <a:t>have</a:t>
            </a:r>
            <a:r>
              <a:rPr lang="zh-CN" altLang="en-US" b="1" kern="100" dirty="0" smtClean="0">
                <a:solidFill>
                  <a:srgbClr val="FF0000"/>
                </a:solidFill>
                <a:latin typeface="Times New Roman" panose="02020603050405020304" pitchFamily="18" charset="0"/>
                <a:cs typeface="Times New Roman" panose="02020603050405020304" pitchFamily="18" charset="0"/>
              </a:rPr>
              <a:t> </a:t>
            </a:r>
            <a:r>
              <a:rPr lang="en-US" altLang="zh-CN" b="1" kern="100" dirty="0" smtClean="0">
                <a:solidFill>
                  <a:srgbClr val="FF0000"/>
                </a:solidFill>
                <a:latin typeface="Times New Roman" panose="02020603050405020304" pitchFamily="18" charset="0"/>
                <a:cs typeface="Times New Roman" panose="02020603050405020304" pitchFamily="18" charset="0"/>
              </a:rPr>
              <a:t>successfully </a:t>
            </a:r>
            <a:r>
              <a:rPr lang="en-US" altLang="zh-CN" b="1" kern="100" dirty="0">
                <a:solidFill>
                  <a:srgbClr val="FF0000"/>
                </a:solidFill>
                <a:latin typeface="Times New Roman" panose="02020603050405020304" pitchFamily="18" charset="0"/>
                <a:cs typeface="Times New Roman" panose="02020603050405020304" pitchFamily="18" charset="0"/>
              </a:rPr>
              <a:t>observed</a:t>
            </a:r>
            <a:r>
              <a:rPr lang="en-US" altLang="zh-CN" b="1" kern="100" dirty="0">
                <a:latin typeface="Times New Roman" panose="02020603050405020304" pitchFamily="18" charset="0"/>
                <a:cs typeface="Times New Roman" panose="02020603050405020304" pitchFamily="18" charset="0"/>
              </a:rPr>
              <a:t> Cherenkov light induced by high energy CRs in coincidence with a scintillator EAS array in </a:t>
            </a:r>
            <a:r>
              <a:rPr lang="en-US" altLang="zh-CN" b="1" kern="100" dirty="0" err="1">
                <a:latin typeface="Times New Roman" panose="02020603050405020304" pitchFamily="18" charset="0"/>
                <a:cs typeface="Times New Roman" panose="02020603050405020304" pitchFamily="18" charset="0"/>
              </a:rPr>
              <a:t>Yangbajing</a:t>
            </a:r>
            <a:r>
              <a:rPr lang="en-US" altLang="zh-CN" b="1" kern="100" dirty="0">
                <a:latin typeface="Times New Roman" panose="02020603050405020304" pitchFamily="18" charset="0"/>
                <a:cs typeface="Times New Roman" panose="02020603050405020304" pitchFamily="18" charset="0"/>
              </a:rPr>
              <a:t> Observatory.</a:t>
            </a:r>
            <a:endParaRPr lang="zh-CN" altLang="zh-CN" sz="1400" b="1" kern="100" dirty="0">
              <a:latin typeface="Calibri" panose="020F0502020204030204" pitchFamily="34" charset="0"/>
              <a:cs typeface="Times New Roman" panose="02020603050405020304" pitchFamily="18" charset="0"/>
            </a:endParaRPr>
          </a:p>
        </p:txBody>
      </p:sp>
      <p:sp>
        <p:nvSpPr>
          <p:cNvPr id="25" name="文本框 24"/>
          <p:cNvSpPr txBox="1"/>
          <p:nvPr/>
        </p:nvSpPr>
        <p:spPr>
          <a:xfrm>
            <a:off x="3063492" y="1009823"/>
            <a:ext cx="887471" cy="338554"/>
          </a:xfrm>
          <a:prstGeom prst="rect">
            <a:avLst/>
          </a:prstGeom>
          <a:noFill/>
        </p:spPr>
        <p:txBody>
          <a:bodyPr wrap="square" rtlCol="0">
            <a:spAutoFit/>
          </a:bodyPr>
          <a:lstStyle/>
          <a:p>
            <a:r>
              <a:rPr lang="en-US" altLang="zh-CN" sz="1600" b="1" dirty="0" smtClean="0">
                <a:solidFill>
                  <a:srgbClr val="006600"/>
                </a:solidFill>
                <a:latin typeface="Times New Roman" panose="02020603050405020304" pitchFamily="18" charset="0"/>
                <a:cs typeface="Times New Roman" panose="02020603050405020304" pitchFamily="18" charset="0"/>
              </a:rPr>
              <a:t>Ø=0.9m</a:t>
            </a:r>
            <a:endParaRPr lang="zh-CN" altLang="en-US" sz="1600" b="1" dirty="0">
              <a:solidFill>
                <a:srgbClr val="006600"/>
              </a:solidFill>
              <a:latin typeface="Times New Roman" panose="02020603050405020304" pitchFamily="18" charset="0"/>
              <a:cs typeface="Times New Roman" panose="02020603050405020304" pitchFamily="18"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857" y="775043"/>
            <a:ext cx="2569336" cy="4219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89393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927247" y="638202"/>
            <a:ext cx="3302353" cy="2383876"/>
            <a:chOff x="224693" y="1800542"/>
            <a:chExt cx="3786198" cy="2847647"/>
          </a:xfrm>
        </p:grpSpPr>
        <p:pic>
          <p:nvPicPr>
            <p:cNvPr id="5" name="图片 4"/>
            <p:cNvPicPr>
              <a:picLocks noChangeAspect="1"/>
            </p:cNvPicPr>
            <p:nvPr/>
          </p:nvPicPr>
          <p:blipFill>
            <a:blip r:embed="rId2"/>
            <a:stretch>
              <a:fillRect/>
            </a:stretch>
          </p:blipFill>
          <p:spPr>
            <a:xfrm>
              <a:off x="224693" y="1800542"/>
              <a:ext cx="3786198" cy="2847647"/>
            </a:xfrm>
            <a:prstGeom prst="rect">
              <a:avLst/>
            </a:prstGeom>
          </p:spPr>
        </p:pic>
        <p:sp>
          <p:nvSpPr>
            <p:cNvPr id="8" name="文本框 7"/>
            <p:cNvSpPr txBox="1"/>
            <p:nvPr/>
          </p:nvSpPr>
          <p:spPr>
            <a:xfrm>
              <a:off x="2147042" y="2655975"/>
              <a:ext cx="1340427" cy="369332"/>
            </a:xfrm>
            <a:prstGeom prst="rect">
              <a:avLst/>
            </a:prstGeom>
            <a:noFill/>
          </p:spPr>
          <p:txBody>
            <a:bodyPr wrap="square" rtlCol="0">
              <a:spAutoFit/>
            </a:bodyPr>
            <a:lstStyle/>
            <a:p>
              <a:r>
                <a:rPr lang="el-GR" altLang="zh-CN" dirty="0" smtClean="0">
                  <a:solidFill>
                    <a:srgbClr val="FF00FF"/>
                  </a:solidFill>
                  <a:latin typeface="Times New Roman" panose="02020603050405020304" pitchFamily="18" charset="0"/>
                  <a:cs typeface="Times New Roman" panose="02020603050405020304" pitchFamily="18" charset="0"/>
                </a:rPr>
                <a:t>λ</a:t>
              </a:r>
              <a:r>
                <a:rPr lang="en-US" altLang="zh-CN" dirty="0" smtClean="0">
                  <a:solidFill>
                    <a:srgbClr val="FF00FF"/>
                  </a:solidFill>
                  <a:latin typeface="Times New Roman" panose="02020603050405020304" pitchFamily="18" charset="0"/>
                  <a:cs typeface="Times New Roman" panose="02020603050405020304" pitchFamily="18" charset="0"/>
                </a:rPr>
                <a:t>=420nm</a:t>
              </a:r>
              <a:endParaRPr lang="zh-CN" altLang="en-US" dirty="0">
                <a:solidFill>
                  <a:srgbClr val="FF00FF"/>
                </a:solidFill>
                <a:latin typeface="Times New Roman" panose="02020603050405020304" pitchFamily="18" charset="0"/>
                <a:cs typeface="Times New Roman" panose="02020603050405020304" pitchFamily="18" charset="0"/>
              </a:endParaRPr>
            </a:p>
          </p:txBody>
        </p:sp>
      </p:grpSp>
      <p:pic>
        <p:nvPicPr>
          <p:cNvPr id="12" name="图片 11"/>
          <p:cNvPicPr>
            <a:picLocks noChangeAspect="1"/>
          </p:cNvPicPr>
          <p:nvPr/>
        </p:nvPicPr>
        <p:blipFill>
          <a:blip r:embed="rId3"/>
          <a:stretch>
            <a:fillRect/>
          </a:stretch>
        </p:blipFill>
        <p:spPr>
          <a:xfrm>
            <a:off x="5085393" y="3840031"/>
            <a:ext cx="3144207" cy="2437799"/>
          </a:xfrm>
          <a:prstGeom prst="rect">
            <a:avLst/>
          </a:prstGeom>
        </p:spPr>
      </p:pic>
      <p:grpSp>
        <p:nvGrpSpPr>
          <p:cNvPr id="18" name="组合 17"/>
          <p:cNvGrpSpPr/>
          <p:nvPr/>
        </p:nvGrpSpPr>
        <p:grpSpPr>
          <a:xfrm>
            <a:off x="572611" y="3798398"/>
            <a:ext cx="3614925" cy="2521066"/>
            <a:chOff x="4825473" y="978708"/>
            <a:chExt cx="3755958" cy="2837712"/>
          </a:xfrm>
        </p:grpSpPr>
        <p:grpSp>
          <p:nvGrpSpPr>
            <p:cNvPr id="11" name="组合 10"/>
            <p:cNvGrpSpPr/>
            <p:nvPr/>
          </p:nvGrpSpPr>
          <p:grpSpPr>
            <a:xfrm>
              <a:off x="4825473" y="978708"/>
              <a:ext cx="3755958" cy="2837712"/>
              <a:chOff x="4859487" y="1947693"/>
              <a:chExt cx="3755958" cy="2837712"/>
            </a:xfrm>
          </p:grpSpPr>
          <p:pic>
            <p:nvPicPr>
              <p:cNvPr id="6" name="图片 5"/>
              <p:cNvPicPr>
                <a:picLocks noChangeAspect="1"/>
              </p:cNvPicPr>
              <p:nvPr/>
            </p:nvPicPr>
            <p:blipFill>
              <a:blip r:embed="rId4"/>
              <a:stretch>
                <a:fillRect/>
              </a:stretch>
            </p:blipFill>
            <p:spPr>
              <a:xfrm>
                <a:off x="4859487" y="1947693"/>
                <a:ext cx="3755958" cy="2837712"/>
              </a:xfrm>
              <a:prstGeom prst="rect">
                <a:avLst/>
              </a:prstGeom>
            </p:spPr>
          </p:pic>
          <p:sp>
            <p:nvSpPr>
              <p:cNvPr id="10" name="文本框 9"/>
              <p:cNvSpPr txBox="1"/>
              <p:nvPr/>
            </p:nvSpPr>
            <p:spPr>
              <a:xfrm>
                <a:off x="7034645" y="3460173"/>
                <a:ext cx="1444337" cy="369332"/>
              </a:xfrm>
              <a:prstGeom prst="rect">
                <a:avLst/>
              </a:prstGeom>
              <a:noFill/>
            </p:spPr>
            <p:txBody>
              <a:bodyPr wrap="square" rtlCol="0">
                <a:spAutoFit/>
              </a:bodyPr>
              <a:lstStyle/>
              <a:p>
                <a:r>
                  <a:rPr lang="en-US" altLang="zh-CN" i="1" dirty="0" smtClean="0">
                    <a:solidFill>
                      <a:srgbClr val="FF00FF"/>
                    </a:solidFill>
                    <a:latin typeface="Times New Roman" panose="02020603050405020304" pitchFamily="18" charset="0"/>
                    <a:cs typeface="Times New Roman" panose="02020603050405020304" pitchFamily="18" charset="0"/>
                  </a:rPr>
                  <a:t>r</a:t>
                </a:r>
                <a:r>
                  <a:rPr lang="en-US" altLang="zh-CN" baseline="-25000" dirty="0" smtClean="0">
                    <a:solidFill>
                      <a:srgbClr val="FF00FF"/>
                    </a:solidFill>
                    <a:latin typeface="Times New Roman" panose="02020603050405020304" pitchFamily="18" charset="0"/>
                    <a:cs typeface="Times New Roman" panose="02020603050405020304" pitchFamily="18" charset="0"/>
                  </a:rPr>
                  <a:t>80</a:t>
                </a:r>
                <a:r>
                  <a:rPr lang="en-US" altLang="zh-CN" dirty="0" smtClean="0">
                    <a:solidFill>
                      <a:srgbClr val="FF00FF"/>
                    </a:solidFill>
                    <a:latin typeface="Times New Roman" panose="02020603050405020304" pitchFamily="18" charset="0"/>
                    <a:cs typeface="Times New Roman" panose="02020603050405020304" pitchFamily="18" charset="0"/>
                  </a:rPr>
                  <a:t>≤30mm</a:t>
                </a:r>
                <a:endParaRPr lang="zh-CN" altLang="en-US" dirty="0">
                  <a:solidFill>
                    <a:srgbClr val="FF00FF"/>
                  </a:solidFill>
                  <a:latin typeface="Times New Roman" panose="02020603050405020304" pitchFamily="18" charset="0"/>
                  <a:cs typeface="Times New Roman" panose="02020603050405020304" pitchFamily="18" charset="0"/>
                </a:endParaRPr>
              </a:p>
            </p:txBody>
          </p:sp>
        </p:grpSp>
        <p:cxnSp>
          <p:nvCxnSpPr>
            <p:cNvPr id="14" name="直接连接符 13"/>
            <p:cNvCxnSpPr/>
            <p:nvPr/>
          </p:nvCxnSpPr>
          <p:spPr>
            <a:xfrm>
              <a:off x="6560090" y="1025570"/>
              <a:ext cx="7136" cy="251138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9" name="矩形 18"/>
          <p:cNvSpPr/>
          <p:nvPr/>
        </p:nvSpPr>
        <p:spPr>
          <a:xfrm>
            <a:off x="4545966" y="3178147"/>
            <a:ext cx="4115939" cy="523220"/>
          </a:xfrm>
          <a:prstGeom prst="rect">
            <a:avLst/>
          </a:prstGeom>
        </p:spPr>
        <p:txBody>
          <a:bodyPr wrap="square">
            <a:spAutoFit/>
          </a:bodyPr>
          <a:lstStyle/>
          <a:p>
            <a:pPr algn="ctr"/>
            <a:r>
              <a:rPr lang="en-US" altLang="zh-CN" sz="1400" dirty="0">
                <a:latin typeface="Times New Roman" panose="02020603050405020304" pitchFamily="18" charset="0"/>
                <a:cs typeface="Times New Roman" panose="02020603050405020304" pitchFamily="18" charset="0"/>
              </a:rPr>
              <a:t>Between the incident angle of </a:t>
            </a:r>
            <a:r>
              <a:rPr lang="en-US" altLang="zh-CN" sz="1400" dirty="0" smtClean="0">
                <a:latin typeface="Times New Roman" panose="02020603050405020304" pitchFamily="18" charset="0"/>
                <a:cs typeface="Times New Roman" panose="02020603050405020304" pitchFamily="18" charset="0"/>
              </a:rPr>
              <a:t>0</a:t>
            </a:r>
            <a:r>
              <a:rPr lang="en-US" altLang="zh-CN" sz="1400" baseline="30000" dirty="0">
                <a:latin typeface="Times New Roman" panose="02020603050405020304" pitchFamily="18" charset="0"/>
                <a:cs typeface="Times New Roman" panose="02020603050405020304" pitchFamily="18" charset="0"/>
              </a:rPr>
              <a:t>o</a:t>
            </a:r>
            <a:r>
              <a:rPr lang="en-US" altLang="zh-CN" sz="1400" dirty="0" smtClean="0">
                <a:latin typeface="Times New Roman" panose="02020603050405020304" pitchFamily="18" charset="0"/>
                <a:cs typeface="Times New Roman" panose="02020603050405020304" pitchFamily="18" charset="0"/>
              </a:rPr>
              <a:t> </a:t>
            </a:r>
            <a:r>
              <a:rPr lang="en-US" altLang="zh-CN" sz="1400" dirty="0">
                <a:latin typeface="Times New Roman" panose="02020603050405020304" pitchFamily="18" charset="0"/>
                <a:cs typeface="Times New Roman" panose="02020603050405020304" pitchFamily="18" charset="0"/>
              </a:rPr>
              <a:t>and </a:t>
            </a:r>
            <a:r>
              <a:rPr lang="en-US" altLang="zh-CN" sz="1400" dirty="0" smtClean="0">
                <a:latin typeface="Times New Roman" panose="02020603050405020304" pitchFamily="18" charset="0"/>
                <a:cs typeface="Times New Roman" panose="02020603050405020304" pitchFamily="18" charset="0"/>
              </a:rPr>
              <a:t>15</a:t>
            </a:r>
            <a:r>
              <a:rPr lang="en-US" altLang="zh-CN" sz="1400" baseline="30000" dirty="0" smtClean="0">
                <a:latin typeface="Times New Roman" panose="02020603050405020304" pitchFamily="18" charset="0"/>
                <a:cs typeface="Times New Roman" panose="02020603050405020304" pitchFamily="18" charset="0"/>
              </a:rPr>
              <a:t>o</a:t>
            </a:r>
            <a:r>
              <a:rPr lang="en-US" altLang="zh-CN" sz="1400" dirty="0" smtClean="0">
                <a:latin typeface="Times New Roman" panose="02020603050405020304" pitchFamily="18" charset="0"/>
                <a:cs typeface="Times New Roman" panose="02020603050405020304" pitchFamily="18" charset="0"/>
              </a:rPr>
              <a:t>, the </a:t>
            </a:r>
            <a:r>
              <a:rPr lang="en-US" altLang="zh-CN" sz="1400" b="1" dirty="0" smtClean="0">
                <a:solidFill>
                  <a:srgbClr val="FF00FF"/>
                </a:solidFill>
                <a:latin typeface="Times New Roman" panose="02020603050405020304" pitchFamily="18" charset="0"/>
                <a:cs typeface="Times New Roman" panose="02020603050405020304" pitchFamily="18" charset="0"/>
              </a:rPr>
              <a:t>transmittance</a:t>
            </a:r>
            <a:r>
              <a:rPr lang="en-US" altLang="zh-CN" sz="1400" dirty="0" smtClean="0">
                <a:latin typeface="Times New Roman" panose="02020603050405020304" pitchFamily="18" charset="0"/>
                <a:cs typeface="Times New Roman" panose="02020603050405020304" pitchFamily="18" charset="0"/>
              </a:rPr>
              <a:t> is approximately </a:t>
            </a:r>
            <a:r>
              <a:rPr lang="en-US" altLang="zh-CN" sz="1400" dirty="0">
                <a:latin typeface="Times New Roman" panose="02020603050405020304" pitchFamily="18" charset="0"/>
                <a:cs typeface="Times New Roman" panose="02020603050405020304" pitchFamily="18" charset="0"/>
              </a:rPr>
              <a:t>uniform around </a:t>
            </a:r>
            <a:r>
              <a:rPr lang="en-US" altLang="zh-CN" sz="1400" b="1" dirty="0">
                <a:solidFill>
                  <a:srgbClr val="FF00FF"/>
                </a:solidFill>
                <a:latin typeface="Times New Roman" panose="02020603050405020304" pitchFamily="18" charset="0"/>
                <a:cs typeface="Times New Roman" panose="02020603050405020304" pitchFamily="18" charset="0"/>
              </a:rPr>
              <a:t>89%.</a:t>
            </a:r>
            <a:endParaRPr lang="zh-CN" altLang="en-US" sz="1400" b="1" dirty="0">
              <a:solidFill>
                <a:srgbClr val="FF00FF"/>
              </a:solidFill>
              <a:latin typeface="Times New Roman" panose="02020603050405020304" pitchFamily="18" charset="0"/>
              <a:cs typeface="Times New Roman" panose="02020603050405020304" pitchFamily="18" charset="0"/>
            </a:endParaRPr>
          </a:p>
        </p:txBody>
      </p:sp>
      <p:sp>
        <p:nvSpPr>
          <p:cNvPr id="20" name="矩形 19"/>
          <p:cNvSpPr/>
          <p:nvPr/>
        </p:nvSpPr>
        <p:spPr>
          <a:xfrm>
            <a:off x="4773045" y="6319464"/>
            <a:ext cx="3768901" cy="523220"/>
          </a:xfrm>
          <a:prstGeom prst="rect">
            <a:avLst/>
          </a:prstGeom>
        </p:spPr>
        <p:txBody>
          <a:bodyPr wrap="square">
            <a:spAutoFit/>
          </a:bodyPr>
          <a:lstStyle/>
          <a:p>
            <a:pPr algn="ctr"/>
            <a:r>
              <a:rPr lang="en-US" altLang="zh-CN" sz="1400" dirty="0" smtClean="0">
                <a:latin typeface="Times New Roman" panose="02020603050405020304" pitchFamily="18" charset="0"/>
                <a:cs typeface="Times New Roman" panose="02020603050405020304" pitchFamily="18" charset="0"/>
              </a:rPr>
              <a:t>The </a:t>
            </a:r>
            <a:r>
              <a:rPr lang="en-US" altLang="zh-CN" sz="1400" b="1" dirty="0">
                <a:solidFill>
                  <a:srgbClr val="FF00FF"/>
                </a:solidFill>
                <a:latin typeface="Times New Roman" panose="02020603050405020304" pitchFamily="18" charset="0"/>
                <a:cs typeface="Times New Roman" panose="02020603050405020304" pitchFamily="18" charset="0"/>
              </a:rPr>
              <a:t>FOV</a:t>
            </a:r>
            <a:r>
              <a:rPr lang="en-US" altLang="zh-CN" sz="1400" dirty="0">
                <a:latin typeface="Times New Roman" panose="02020603050405020304" pitchFamily="18" charset="0"/>
                <a:cs typeface="Times New Roman" panose="02020603050405020304" pitchFamily="18" charset="0"/>
              </a:rPr>
              <a:t> of </a:t>
            </a:r>
            <a:r>
              <a:rPr lang="en-US" altLang="zh-CN" sz="1400" b="1" dirty="0" smtClean="0">
                <a:solidFill>
                  <a:srgbClr val="FF00FF"/>
                </a:solidFill>
                <a:latin typeface="Times New Roman" panose="02020603050405020304" pitchFamily="18" charset="0"/>
                <a:cs typeface="Times New Roman" panose="02020603050405020304" pitchFamily="18" charset="0"/>
              </a:rPr>
              <a:t>14</a:t>
            </a:r>
            <a:r>
              <a:rPr lang="en-US" altLang="zh-CN" sz="1400" b="1" baseline="30000" dirty="0" smtClean="0">
                <a:solidFill>
                  <a:srgbClr val="FF00FF"/>
                </a:solidFill>
                <a:latin typeface="Times New Roman" panose="02020603050405020304" pitchFamily="18" charset="0"/>
                <a:cs typeface="Times New Roman" panose="02020603050405020304" pitchFamily="18" charset="0"/>
              </a:rPr>
              <a:t>o</a:t>
            </a:r>
            <a:r>
              <a:rPr lang="en-US" altLang="zh-CN" sz="1400" b="1" dirty="0" smtClean="0">
                <a:solidFill>
                  <a:srgbClr val="FF00FF"/>
                </a:solidFill>
                <a:latin typeface="Times New Roman" panose="02020603050405020304" pitchFamily="18" charset="0"/>
                <a:cs typeface="Times New Roman" panose="02020603050405020304" pitchFamily="18" charset="0"/>
              </a:rPr>
              <a:t>×14</a:t>
            </a:r>
            <a:r>
              <a:rPr lang="en-US" altLang="zh-CN" sz="1400" b="1" baseline="30000" dirty="0">
                <a:solidFill>
                  <a:srgbClr val="FF00FF"/>
                </a:solidFill>
                <a:latin typeface="Times New Roman" panose="02020603050405020304" pitchFamily="18" charset="0"/>
                <a:cs typeface="Times New Roman" panose="02020603050405020304" pitchFamily="18" charset="0"/>
              </a:rPr>
              <a:t>o</a:t>
            </a:r>
            <a:r>
              <a:rPr lang="en-US" altLang="zh-CN" sz="1400" b="1" dirty="0" smtClean="0">
                <a:solidFill>
                  <a:srgbClr val="FF00FF"/>
                </a:solidFill>
                <a:latin typeface="Times New Roman" panose="02020603050405020304" pitchFamily="18" charset="0"/>
                <a:cs typeface="Times New Roman" panose="02020603050405020304" pitchFamily="18" charset="0"/>
              </a:rPr>
              <a:t> </a:t>
            </a:r>
            <a:r>
              <a:rPr lang="en-US" altLang="zh-CN" sz="1400" dirty="0">
                <a:latin typeface="Times New Roman" panose="02020603050405020304" pitchFamily="18" charset="0"/>
                <a:cs typeface="Times New Roman" panose="02020603050405020304" pitchFamily="18" charset="0"/>
              </a:rPr>
              <a:t>and </a:t>
            </a:r>
            <a:r>
              <a:rPr lang="en-US" altLang="zh-CN" sz="1400" dirty="0" smtClean="0">
                <a:latin typeface="Times New Roman" panose="02020603050405020304" pitchFamily="18" charset="0"/>
                <a:cs typeface="Times New Roman" panose="02020603050405020304" pitchFamily="18" charset="0"/>
              </a:rPr>
              <a:t>27</a:t>
            </a:r>
            <a:r>
              <a:rPr lang="en-US" altLang="zh-CN" sz="1400" baseline="30000" dirty="0" smtClean="0">
                <a:latin typeface="Times New Roman" panose="02020603050405020304" pitchFamily="18" charset="0"/>
                <a:cs typeface="Times New Roman" panose="02020603050405020304" pitchFamily="18" charset="0"/>
              </a:rPr>
              <a:t>o</a:t>
            </a:r>
            <a:r>
              <a:rPr lang="en-US" altLang="zh-CN" sz="1400" dirty="0">
                <a:latin typeface="Times New Roman" panose="02020603050405020304" pitchFamily="18" charset="0"/>
                <a:cs typeface="Times New Roman" panose="02020603050405020304" pitchFamily="18" charset="0"/>
              </a:rPr>
              <a:t>×</a:t>
            </a:r>
            <a:r>
              <a:rPr lang="en-US" altLang="zh-CN" sz="1400" dirty="0" smtClean="0">
                <a:latin typeface="Times New Roman" panose="02020603050405020304" pitchFamily="18" charset="0"/>
                <a:cs typeface="Times New Roman" panose="02020603050405020304" pitchFamily="18" charset="0"/>
              </a:rPr>
              <a:t>27</a:t>
            </a:r>
            <a:r>
              <a:rPr lang="en-US" altLang="zh-CN" sz="1400" baseline="30000" dirty="0" smtClean="0">
                <a:latin typeface="Times New Roman" panose="02020603050405020304" pitchFamily="18" charset="0"/>
                <a:cs typeface="Times New Roman" panose="02020603050405020304" pitchFamily="18" charset="0"/>
              </a:rPr>
              <a:t>o</a:t>
            </a:r>
            <a:r>
              <a:rPr lang="en-US" altLang="zh-CN" sz="1400" dirty="0" smtClean="0">
                <a:latin typeface="Times New Roman" panose="02020603050405020304" pitchFamily="18" charset="0"/>
                <a:cs typeface="Times New Roman" panose="02020603050405020304" pitchFamily="18" charset="0"/>
              </a:rPr>
              <a:t> </a:t>
            </a:r>
            <a:r>
              <a:rPr lang="en-US" altLang="zh-CN" sz="1400" dirty="0">
                <a:latin typeface="Times New Roman" panose="02020603050405020304" pitchFamily="18" charset="0"/>
                <a:cs typeface="Times New Roman" panose="02020603050405020304" pitchFamily="18" charset="0"/>
              </a:rPr>
              <a:t>will have </a:t>
            </a:r>
            <a:r>
              <a:rPr lang="en-US" altLang="zh-CN" sz="1400" b="1" dirty="0">
                <a:solidFill>
                  <a:srgbClr val="FF00FF"/>
                </a:solidFill>
                <a:latin typeface="Times New Roman" panose="02020603050405020304" pitchFamily="18" charset="0"/>
                <a:cs typeface="Times New Roman" panose="02020603050405020304" pitchFamily="18" charset="0"/>
              </a:rPr>
              <a:t>68% </a:t>
            </a:r>
            <a:r>
              <a:rPr lang="en-US" altLang="zh-CN" sz="1400" dirty="0">
                <a:latin typeface="Times New Roman" panose="02020603050405020304" pitchFamily="18" charset="0"/>
                <a:cs typeface="Times New Roman" panose="02020603050405020304" pitchFamily="18" charset="0"/>
              </a:rPr>
              <a:t>and 50% encircled energy respectively</a:t>
            </a:r>
            <a:endParaRPr lang="zh-CN" altLang="en-US" sz="1400" dirty="0">
              <a:latin typeface="Times New Roman" panose="02020603050405020304" pitchFamily="18" charset="0"/>
              <a:cs typeface="Times New Roman" panose="02020603050405020304" pitchFamily="18" charset="0"/>
            </a:endParaRPr>
          </a:p>
        </p:txBody>
      </p:sp>
      <p:sp>
        <p:nvSpPr>
          <p:cNvPr id="21" name="矩形 20"/>
          <p:cNvSpPr/>
          <p:nvPr/>
        </p:nvSpPr>
        <p:spPr>
          <a:xfrm>
            <a:off x="166618" y="6334780"/>
            <a:ext cx="4280691" cy="523220"/>
          </a:xfrm>
          <a:prstGeom prst="rect">
            <a:avLst/>
          </a:prstGeom>
        </p:spPr>
        <p:txBody>
          <a:bodyPr wrap="square">
            <a:spAutoFit/>
          </a:bodyPr>
          <a:lstStyle/>
          <a:p>
            <a:pPr algn="ctr"/>
            <a:r>
              <a:rPr lang="en-US" altLang="zh-CN" sz="1400" dirty="0" smtClean="0">
                <a:latin typeface="Times New Roman" panose="02020603050405020304" pitchFamily="18" charset="0"/>
                <a:cs typeface="Times New Roman" panose="02020603050405020304" pitchFamily="18" charset="0"/>
              </a:rPr>
              <a:t>For the </a:t>
            </a:r>
            <a:r>
              <a:rPr lang="en-US" altLang="zh-CN" sz="1400" dirty="0">
                <a:latin typeface="Times New Roman" panose="02020603050405020304" pitchFamily="18" charset="0"/>
                <a:cs typeface="Times New Roman" panose="02020603050405020304" pitchFamily="18" charset="0"/>
              </a:rPr>
              <a:t>focal length of 168 cm, </a:t>
            </a:r>
            <a:r>
              <a:rPr lang="en-US" altLang="zh-CN" sz="1400" b="1" i="1" dirty="0">
                <a:solidFill>
                  <a:srgbClr val="FF00FF"/>
                </a:solidFill>
                <a:latin typeface="Times New Roman" panose="02020603050405020304" pitchFamily="18" charset="0"/>
                <a:cs typeface="Times New Roman" panose="02020603050405020304" pitchFamily="18" charset="0"/>
              </a:rPr>
              <a:t>r</a:t>
            </a:r>
            <a:r>
              <a:rPr lang="en-US" altLang="zh-CN" sz="1400" b="1" baseline="-25000" dirty="0">
                <a:solidFill>
                  <a:srgbClr val="FF00FF"/>
                </a:solidFill>
                <a:latin typeface="Times New Roman" panose="02020603050405020304" pitchFamily="18" charset="0"/>
                <a:cs typeface="Times New Roman" panose="02020603050405020304" pitchFamily="18" charset="0"/>
              </a:rPr>
              <a:t>80</a:t>
            </a:r>
            <a:r>
              <a:rPr lang="en-US" altLang="zh-CN" sz="1400" b="1" dirty="0" smtClean="0">
                <a:solidFill>
                  <a:srgbClr val="FF00FF"/>
                </a:solidFill>
                <a:latin typeface="Times New Roman" panose="02020603050405020304" pitchFamily="18" charset="0"/>
                <a:cs typeface="Times New Roman" panose="02020603050405020304" pitchFamily="18" charset="0"/>
              </a:rPr>
              <a:t> =30mm </a:t>
            </a:r>
            <a:r>
              <a:rPr lang="en-US" altLang="zh-CN" sz="1400" dirty="0" smtClean="0">
                <a:latin typeface="Times New Roman" panose="02020603050405020304" pitchFamily="18" charset="0"/>
                <a:cs typeface="Times New Roman" panose="02020603050405020304" pitchFamily="18" charset="0"/>
              </a:rPr>
              <a:t>corresponds </a:t>
            </a:r>
            <a:r>
              <a:rPr lang="en-US" altLang="zh-CN" sz="1400" dirty="0">
                <a:latin typeface="Times New Roman" panose="02020603050405020304" pitchFamily="18" charset="0"/>
                <a:cs typeface="Times New Roman" panose="02020603050405020304" pitchFamily="18" charset="0"/>
              </a:rPr>
              <a:t>to  </a:t>
            </a:r>
            <a:r>
              <a:rPr lang="en-US" altLang="zh-CN" sz="1400" dirty="0" smtClean="0">
                <a:latin typeface="Times New Roman" panose="02020603050405020304" pitchFamily="18" charset="0"/>
                <a:cs typeface="Times New Roman" panose="02020603050405020304" pitchFamily="18" charset="0"/>
              </a:rPr>
              <a:t>~1</a:t>
            </a:r>
            <a:r>
              <a:rPr lang="en-US" altLang="zh-CN" sz="1400" baseline="30000" dirty="0" smtClean="0">
                <a:latin typeface="Times New Roman" panose="02020603050405020304" pitchFamily="18" charset="0"/>
                <a:cs typeface="Times New Roman" panose="02020603050405020304" pitchFamily="18" charset="0"/>
              </a:rPr>
              <a:t>o</a:t>
            </a:r>
            <a:r>
              <a:rPr lang="en-US" altLang="zh-CN" sz="1400" dirty="0" smtClean="0">
                <a:latin typeface="Times New Roman" panose="02020603050405020304" pitchFamily="18" charset="0"/>
                <a:cs typeface="Times New Roman" panose="02020603050405020304" pitchFamily="18" charset="0"/>
              </a:rPr>
              <a:t>, </a:t>
            </a:r>
            <a:r>
              <a:rPr lang="en-US" altLang="zh-CN" sz="1400" dirty="0" err="1" smtClean="0">
                <a:latin typeface="Times New Roman" panose="02020603050405020304" pitchFamily="18" charset="0"/>
                <a:cs typeface="Times New Roman" panose="02020603050405020304" pitchFamily="18" charset="0"/>
              </a:rPr>
              <a:t>i.e</a:t>
            </a:r>
            <a:r>
              <a:rPr lang="en-US" altLang="zh-CN" sz="1400" dirty="0" smtClean="0">
                <a:latin typeface="Times New Roman" panose="02020603050405020304" pitchFamily="18" charset="0"/>
                <a:cs typeface="Times New Roman" panose="02020603050405020304" pitchFamily="18" charset="0"/>
              </a:rPr>
              <a:t>, the </a:t>
            </a:r>
            <a:r>
              <a:rPr lang="en-US" altLang="zh-CN" sz="1400" dirty="0">
                <a:latin typeface="Times New Roman" panose="02020603050405020304" pitchFamily="18" charset="0"/>
                <a:cs typeface="Times New Roman" panose="02020603050405020304" pitchFamily="18" charset="0"/>
              </a:rPr>
              <a:t>focal plate scale of </a:t>
            </a:r>
            <a:r>
              <a:rPr lang="en-US" altLang="zh-CN" sz="1400" b="1" dirty="0">
                <a:solidFill>
                  <a:srgbClr val="FF00FF"/>
                </a:solidFill>
                <a:latin typeface="Times New Roman" panose="02020603050405020304" pitchFamily="18" charset="0"/>
                <a:cs typeface="Times New Roman" panose="02020603050405020304" pitchFamily="18" charset="0"/>
              </a:rPr>
              <a:t>2.9 cm deg-1</a:t>
            </a:r>
            <a:r>
              <a:rPr lang="en-US" altLang="zh-CN" sz="1400" dirty="0">
                <a:latin typeface="Times New Roman" panose="02020603050405020304" pitchFamily="18" charset="0"/>
                <a:cs typeface="Times New Roman" panose="02020603050405020304" pitchFamily="18" charset="0"/>
              </a:rPr>
              <a:t>.</a:t>
            </a:r>
            <a:endParaRPr lang="zh-CN" altLang="en-US" sz="1400" dirty="0">
              <a:latin typeface="Times New Roman" panose="02020603050405020304" pitchFamily="18" charset="0"/>
              <a:cs typeface="Times New Roman" panose="02020603050405020304" pitchFamily="18" charset="0"/>
            </a:endParaRPr>
          </a:p>
        </p:txBody>
      </p:sp>
      <p:pic>
        <p:nvPicPr>
          <p:cNvPr id="22" name="图片 21"/>
          <p:cNvPicPr>
            <a:picLocks noChangeAspect="1"/>
          </p:cNvPicPr>
          <p:nvPr/>
        </p:nvPicPr>
        <p:blipFill>
          <a:blip r:embed="rId5"/>
          <a:stretch>
            <a:fillRect/>
          </a:stretch>
        </p:blipFill>
        <p:spPr>
          <a:xfrm>
            <a:off x="572611" y="638202"/>
            <a:ext cx="3449854" cy="2380015"/>
          </a:xfrm>
          <a:prstGeom prst="rect">
            <a:avLst/>
          </a:prstGeom>
        </p:spPr>
      </p:pic>
      <p:sp>
        <p:nvSpPr>
          <p:cNvPr id="23" name="文本框 22"/>
          <p:cNvSpPr txBox="1"/>
          <p:nvPr/>
        </p:nvSpPr>
        <p:spPr>
          <a:xfrm>
            <a:off x="93518" y="72736"/>
            <a:ext cx="6907113" cy="757130"/>
          </a:xfrm>
          <a:prstGeom prst="rect">
            <a:avLst/>
          </a:prstGeom>
        </p:spPr>
        <p:txBody>
          <a:bodyPr vert="horz" lIns="91440" tIns="45720" rIns="91440" bIns="45720" rtlCol="0">
            <a:normAutofit/>
          </a:bodyPr>
          <a:lstStyle>
            <a:defPPr>
              <a:defRPr lang="zh-CN"/>
            </a:defPPr>
            <a:lvl1pPr marL="228600" indent="-228600">
              <a:lnSpc>
                <a:spcPct val="90000"/>
              </a:lnSpc>
              <a:spcBef>
                <a:spcPts val="1000"/>
              </a:spcBef>
              <a:buFont typeface="Arial" panose="020B0604020202020204" pitchFamily="34" charset="0"/>
              <a:buChar char="•"/>
              <a:defRPr sz="2400" b="1">
                <a:solidFill>
                  <a:srgbClr val="0000FF"/>
                </a:solidFill>
                <a:latin typeface="Times New Roman" panose="02020603050405020304" pitchFamily="18" charset="0"/>
                <a:cs typeface="Times New Roman" panose="02020603050405020304" pitchFamily="18"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tLang="zh-CN" dirty="0"/>
              <a:t>The optical property of water-lens prototype </a:t>
            </a:r>
            <a:endParaRPr lang="zh-CN" altLang="en-US" dirty="0"/>
          </a:p>
        </p:txBody>
      </p:sp>
      <p:sp>
        <p:nvSpPr>
          <p:cNvPr id="25" name="矩形 24"/>
          <p:cNvSpPr/>
          <p:nvPr/>
        </p:nvSpPr>
        <p:spPr>
          <a:xfrm>
            <a:off x="166618" y="3146697"/>
            <a:ext cx="4572000" cy="523220"/>
          </a:xfrm>
          <a:prstGeom prst="rect">
            <a:avLst/>
          </a:prstGeom>
        </p:spPr>
        <p:txBody>
          <a:bodyPr wrap="square">
            <a:spAutoFit/>
          </a:bodyPr>
          <a:lstStyle/>
          <a:p>
            <a:pPr algn="ctr"/>
            <a:r>
              <a:rPr lang="en-US" altLang="zh-CN" sz="1400" dirty="0" smtClean="0">
                <a:latin typeface="Times New Roman" panose="02020603050405020304" pitchFamily="18" charset="0"/>
                <a:cs typeface="Times New Roman" panose="02020603050405020304" pitchFamily="18" charset="0"/>
              </a:rPr>
              <a:t>The </a:t>
            </a:r>
            <a:r>
              <a:rPr lang="en-US" altLang="zh-CN" sz="1400" b="1" dirty="0" smtClean="0">
                <a:solidFill>
                  <a:srgbClr val="FF00FF"/>
                </a:solidFill>
                <a:latin typeface="Times New Roman" panose="02020603050405020304" pitchFamily="18" charset="0"/>
                <a:cs typeface="Times New Roman" panose="02020603050405020304" pitchFamily="18" charset="0"/>
              </a:rPr>
              <a:t>surface </a:t>
            </a:r>
            <a:r>
              <a:rPr lang="en-US" altLang="zh-CN" sz="1400" b="1" dirty="0">
                <a:solidFill>
                  <a:srgbClr val="FF00FF"/>
                </a:solidFill>
                <a:latin typeface="Times New Roman" panose="02020603050405020304" pitchFamily="18" charset="0"/>
                <a:cs typeface="Times New Roman" panose="02020603050405020304" pitchFamily="18" charset="0"/>
              </a:rPr>
              <a:t>accuracy </a:t>
            </a:r>
            <a:r>
              <a:rPr lang="en-US" altLang="zh-CN" sz="1400" dirty="0">
                <a:latin typeface="Times New Roman" panose="02020603050405020304" pitchFamily="18" charset="0"/>
                <a:cs typeface="Times New Roman" panose="02020603050405020304" pitchFamily="18" charset="0"/>
              </a:rPr>
              <a:t>of lens is </a:t>
            </a:r>
            <a:r>
              <a:rPr lang="en-US" altLang="zh-CN" sz="1400" b="1" dirty="0" smtClean="0">
                <a:solidFill>
                  <a:srgbClr val="FF00FF"/>
                </a:solidFill>
                <a:latin typeface="Times New Roman" panose="02020603050405020304" pitchFamily="18" charset="0"/>
                <a:cs typeface="Times New Roman" panose="02020603050405020304" pitchFamily="18" charset="0"/>
              </a:rPr>
              <a:t>±1mm </a:t>
            </a:r>
            <a:r>
              <a:rPr lang="en-US" altLang="zh-CN" sz="1400" dirty="0">
                <a:latin typeface="Times New Roman" panose="02020603050405020304" pitchFamily="18" charset="0"/>
                <a:cs typeface="Times New Roman" panose="02020603050405020304" pitchFamily="18" charset="0"/>
              </a:rPr>
              <a:t>which has </a:t>
            </a:r>
            <a:r>
              <a:rPr lang="en-US" altLang="zh-CN" sz="1400" dirty="0" smtClean="0">
                <a:latin typeface="Times New Roman" panose="02020603050405020304" pitchFamily="18" charset="0"/>
                <a:cs typeface="Times New Roman" panose="02020603050405020304" pitchFamily="18" charset="0"/>
              </a:rPr>
              <a:t>been assessed </a:t>
            </a:r>
            <a:r>
              <a:rPr lang="en-US" altLang="zh-CN" sz="1400" dirty="0">
                <a:latin typeface="Times New Roman" panose="02020603050405020304" pitchFamily="18" charset="0"/>
                <a:cs typeface="Times New Roman" panose="02020603050405020304" pitchFamily="18" charset="0"/>
              </a:rPr>
              <a:t>by industrial </a:t>
            </a:r>
            <a:r>
              <a:rPr lang="en-US" altLang="zh-CN" sz="1400" dirty="0" smtClean="0">
                <a:latin typeface="Times New Roman" panose="02020603050405020304" pitchFamily="18" charset="0"/>
                <a:cs typeface="Times New Roman" panose="02020603050405020304" pitchFamily="18" charset="0"/>
              </a:rPr>
              <a:t>Computerized Tomography </a:t>
            </a:r>
            <a:r>
              <a:rPr lang="en-US" altLang="zh-CN" sz="1400" dirty="0">
                <a:latin typeface="Times New Roman" panose="02020603050405020304" pitchFamily="18" charset="0"/>
                <a:cs typeface="Times New Roman" panose="02020603050405020304" pitchFamily="18" charset="0"/>
              </a:rPr>
              <a:t>(CT</a:t>
            </a:r>
            <a:r>
              <a:rPr lang="en-US" altLang="zh-CN" sz="1400" dirty="0" smtClean="0">
                <a:latin typeface="Times New Roman" panose="02020603050405020304" pitchFamily="18" charset="0"/>
                <a:cs typeface="Times New Roman" panose="02020603050405020304" pitchFamily="18" charset="0"/>
              </a:rPr>
              <a:t>).</a:t>
            </a:r>
            <a:endParaRPr lang="zh-CN" alt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94837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429982" y="944516"/>
            <a:ext cx="3780513" cy="3654747"/>
            <a:chOff x="429982" y="944516"/>
            <a:chExt cx="3780513" cy="3654747"/>
          </a:xfrm>
        </p:grpSpPr>
        <p:pic>
          <p:nvPicPr>
            <p:cNvPr id="13" name="图片 12"/>
            <p:cNvPicPr>
              <a:picLocks noChangeAspect="1"/>
            </p:cNvPicPr>
            <p:nvPr/>
          </p:nvPicPr>
          <p:blipFill>
            <a:blip r:embed="rId3"/>
            <a:stretch>
              <a:fillRect/>
            </a:stretch>
          </p:blipFill>
          <p:spPr>
            <a:xfrm>
              <a:off x="496530" y="944516"/>
              <a:ext cx="3463541" cy="3285415"/>
            </a:xfrm>
            <a:prstGeom prst="rect">
              <a:avLst/>
            </a:prstGeom>
          </p:spPr>
        </p:pic>
        <p:sp>
          <p:nvSpPr>
            <p:cNvPr id="24" name="矩形 23"/>
            <p:cNvSpPr/>
            <p:nvPr/>
          </p:nvSpPr>
          <p:spPr>
            <a:xfrm>
              <a:off x="429982" y="4229931"/>
              <a:ext cx="3780513" cy="369332"/>
            </a:xfrm>
            <a:prstGeom prst="rect">
              <a:avLst/>
            </a:prstGeom>
            <a:noFill/>
          </p:spPr>
          <p:txBody>
            <a:bodyPr wrap="square" rtlCol="0">
              <a:spAutoFit/>
            </a:bodyPr>
            <a:lstStyle/>
            <a:p>
              <a:pPr algn="ctr"/>
              <a:r>
                <a:rPr lang="zh-CN" altLang="en-US" b="1" dirty="0">
                  <a:solidFill>
                    <a:srgbClr val="FF00FF"/>
                  </a:solidFill>
                  <a:latin typeface="Times New Roman" panose="02020603050405020304" pitchFamily="18" charset="0"/>
                  <a:cs typeface="Times New Roman" panose="02020603050405020304" pitchFamily="18" charset="0"/>
                </a:rPr>
                <a:t>Layout of the coincidence </a:t>
              </a:r>
              <a:r>
                <a:rPr lang="zh-CN" altLang="en-US" b="1" dirty="0" smtClean="0">
                  <a:solidFill>
                    <a:srgbClr val="FF00FF"/>
                  </a:solidFill>
                  <a:latin typeface="Times New Roman" panose="02020603050405020304" pitchFamily="18" charset="0"/>
                  <a:cs typeface="Times New Roman" panose="02020603050405020304" pitchFamily="18" charset="0"/>
                </a:rPr>
                <a:t>expeiment</a:t>
              </a:r>
              <a:endParaRPr lang="zh-CN" altLang="en-US" b="1" dirty="0">
                <a:solidFill>
                  <a:srgbClr val="FF00FF"/>
                </a:solidFill>
                <a:latin typeface="Times New Roman" panose="02020603050405020304" pitchFamily="18" charset="0"/>
                <a:cs typeface="Times New Roman" panose="02020603050405020304" pitchFamily="18" charset="0"/>
              </a:endParaRPr>
            </a:p>
          </p:txBody>
        </p:sp>
      </p:grpSp>
      <p:grpSp>
        <p:nvGrpSpPr>
          <p:cNvPr id="9" name="组合 8"/>
          <p:cNvGrpSpPr/>
          <p:nvPr/>
        </p:nvGrpSpPr>
        <p:grpSpPr>
          <a:xfrm>
            <a:off x="3235569" y="3742865"/>
            <a:ext cx="3635848" cy="3096496"/>
            <a:chOff x="3226301" y="3804085"/>
            <a:chExt cx="3635848" cy="3096496"/>
          </a:xfrm>
        </p:grpSpPr>
        <p:grpSp>
          <p:nvGrpSpPr>
            <p:cNvPr id="5" name="组合 4"/>
            <p:cNvGrpSpPr/>
            <p:nvPr/>
          </p:nvGrpSpPr>
          <p:grpSpPr>
            <a:xfrm>
              <a:off x="3226301" y="3804085"/>
              <a:ext cx="3635848" cy="3096496"/>
              <a:chOff x="3241500" y="3788688"/>
              <a:chExt cx="3635848" cy="3096496"/>
            </a:xfrm>
          </p:grpSpPr>
          <p:pic>
            <p:nvPicPr>
              <p:cNvPr id="4" name="Picture 2" descr="E:\101D7200\DSC_702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9716" y="3798736"/>
                <a:ext cx="2057632" cy="3086448"/>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直接箭头连接符 24"/>
              <p:cNvCxnSpPr/>
              <p:nvPr/>
            </p:nvCxnSpPr>
            <p:spPr>
              <a:xfrm>
                <a:off x="3241500" y="3788688"/>
                <a:ext cx="2321169" cy="661684"/>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grpSp>
        <p:sp>
          <p:nvSpPr>
            <p:cNvPr id="21" name="文本框 20"/>
            <p:cNvSpPr txBox="1"/>
            <p:nvPr/>
          </p:nvSpPr>
          <p:spPr>
            <a:xfrm>
              <a:off x="5295225" y="6378235"/>
              <a:ext cx="1371600" cy="369332"/>
            </a:xfrm>
            <a:prstGeom prst="rect">
              <a:avLst/>
            </a:prstGeom>
            <a:noFill/>
          </p:spPr>
          <p:txBody>
            <a:bodyPr wrap="square" rtlCol="0">
              <a:spAutoFit/>
            </a:bodyPr>
            <a:lstStyle/>
            <a:p>
              <a:r>
                <a:rPr lang="en-US" altLang="zh-CN" b="1" dirty="0" smtClean="0">
                  <a:solidFill>
                    <a:srgbClr val="FF00FF"/>
                  </a:solidFill>
                  <a:latin typeface="Times New Roman" panose="02020603050405020304" pitchFamily="18" charset="0"/>
                  <a:cs typeface="Times New Roman" panose="02020603050405020304" pitchFamily="18" charset="0"/>
                </a:rPr>
                <a:t>Water-lens</a:t>
              </a:r>
              <a:endParaRPr lang="zh-CN" altLang="en-US" b="1" dirty="0">
                <a:solidFill>
                  <a:srgbClr val="FF00FF"/>
                </a:solidFill>
                <a:latin typeface="Times New Roman" panose="02020603050405020304" pitchFamily="18" charset="0"/>
                <a:cs typeface="Times New Roman" panose="02020603050405020304" pitchFamily="18" charset="0"/>
              </a:endParaRPr>
            </a:p>
          </p:txBody>
        </p:sp>
      </p:grpSp>
      <p:sp>
        <p:nvSpPr>
          <p:cNvPr id="12" name="TextBox 13"/>
          <p:cNvSpPr txBox="1"/>
          <p:nvPr/>
        </p:nvSpPr>
        <p:spPr>
          <a:xfrm>
            <a:off x="723105" y="508604"/>
            <a:ext cx="7537310" cy="338554"/>
          </a:xfrm>
          <a:prstGeom prst="rect">
            <a:avLst/>
          </a:prstGeom>
          <a:noFill/>
        </p:spPr>
        <p:txBody>
          <a:bodyPr wrap="square" rtlCol="0">
            <a:spAutoFit/>
          </a:bodyPr>
          <a:lstStyle/>
          <a:p>
            <a:pPr algn="ctr"/>
            <a:r>
              <a:rPr lang="en-US" altLang="zh-CN" sz="1600" b="1" dirty="0" smtClean="0">
                <a:solidFill>
                  <a:srgbClr val="FF0000"/>
                </a:solidFill>
                <a:latin typeface="Times New Roman" pitchFamily="18" charset="0"/>
                <a:cs typeface="Times New Roman" pitchFamily="18" charset="0"/>
              </a:rPr>
              <a:t>Experiment conducted at </a:t>
            </a:r>
            <a:r>
              <a:rPr lang="en-US" altLang="zh-CN" sz="1600" b="1" dirty="0" err="1" smtClean="0">
                <a:solidFill>
                  <a:srgbClr val="FF0000"/>
                </a:solidFill>
                <a:latin typeface="Times New Roman" pitchFamily="18" charset="0"/>
                <a:cs typeface="Times New Roman" pitchFamily="18" charset="0"/>
              </a:rPr>
              <a:t>Yangbajing</a:t>
            </a:r>
            <a:r>
              <a:rPr lang="en-US" altLang="zh-CN" sz="1600" b="1" dirty="0" smtClean="0">
                <a:solidFill>
                  <a:srgbClr val="FF0000"/>
                </a:solidFill>
                <a:latin typeface="Times New Roman" pitchFamily="18" charset="0"/>
                <a:cs typeface="Times New Roman" pitchFamily="18" charset="0"/>
              </a:rPr>
              <a:t> Observatory in November 2016</a:t>
            </a:r>
            <a:endParaRPr lang="zh-CN" altLang="en-US" sz="1600" b="1" dirty="0">
              <a:solidFill>
                <a:srgbClr val="FF0000"/>
              </a:solidFill>
              <a:latin typeface="Times New Roman" pitchFamily="18" charset="0"/>
              <a:cs typeface="Times New Roman" pitchFamily="18" charset="0"/>
            </a:endParaRPr>
          </a:p>
        </p:txBody>
      </p:sp>
      <p:sp>
        <p:nvSpPr>
          <p:cNvPr id="19" name="内容占位符 2"/>
          <p:cNvSpPr txBox="1">
            <a:spLocks/>
          </p:cNvSpPr>
          <p:nvPr/>
        </p:nvSpPr>
        <p:spPr>
          <a:xfrm>
            <a:off x="-67664" y="116238"/>
            <a:ext cx="9118848" cy="6480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400" b="1" dirty="0" smtClean="0">
                <a:solidFill>
                  <a:srgbClr val="0000FF"/>
                </a:solidFill>
                <a:latin typeface="Times New Roman" panose="02020603050405020304" pitchFamily="18" charset="0"/>
                <a:cs typeface="Times New Roman" panose="02020603050405020304" pitchFamily="18" charset="0"/>
              </a:rPr>
              <a:t>O</a:t>
            </a:r>
            <a:r>
              <a:rPr lang="en-US" altLang="zh-CN" sz="2400" b="1" dirty="0" err="1" smtClean="0">
                <a:solidFill>
                  <a:srgbClr val="0000FF"/>
                </a:solidFill>
                <a:latin typeface="Times New Roman" panose="02020603050405020304" pitchFamily="18" charset="0"/>
                <a:cs typeface="Times New Roman" panose="02020603050405020304" pitchFamily="18" charset="0"/>
              </a:rPr>
              <a:t>ff</a:t>
            </a:r>
            <a:r>
              <a:rPr lang="en-US" altLang="zh-CN" sz="2400" b="1" dirty="0" smtClean="0">
                <a:solidFill>
                  <a:srgbClr val="0000FF"/>
                </a:solidFill>
                <a:latin typeface="Times New Roman" panose="02020603050405020304" pitchFamily="18" charset="0"/>
                <a:cs typeface="Times New Roman" panose="02020603050405020304" pitchFamily="18" charset="0"/>
              </a:rPr>
              <a:t>-</a:t>
            </a:r>
            <a:r>
              <a:rPr lang="zh-CN" altLang="en-US" sz="2400" b="1" dirty="0">
                <a:solidFill>
                  <a:srgbClr val="0000FF"/>
                </a:solidFill>
                <a:latin typeface="Times New Roman" panose="02020603050405020304" pitchFamily="18" charset="0"/>
                <a:cs typeface="Times New Roman" panose="02020603050405020304" pitchFamily="18" charset="0"/>
              </a:rPr>
              <a:t>line coincidence with the scintillator EAS </a:t>
            </a:r>
            <a:r>
              <a:rPr lang="zh-CN" altLang="en-US" sz="2400" b="1" dirty="0" smtClean="0">
                <a:solidFill>
                  <a:srgbClr val="0000FF"/>
                </a:solidFill>
                <a:latin typeface="Times New Roman" panose="02020603050405020304" pitchFamily="18" charset="0"/>
                <a:cs typeface="Times New Roman" panose="02020603050405020304" pitchFamily="18" charset="0"/>
              </a:rPr>
              <a:t>array</a:t>
            </a:r>
            <a:endParaRPr lang="zh-CN" altLang="en-US" sz="2400" b="1" dirty="0">
              <a:solidFill>
                <a:srgbClr val="0000FF"/>
              </a:solidFill>
              <a:latin typeface="Times New Roman" panose="02020603050405020304" pitchFamily="18" charset="0"/>
              <a:cs typeface="Times New Roman" panose="02020603050405020304" pitchFamily="18" charset="0"/>
            </a:endParaRPr>
          </a:p>
        </p:txBody>
      </p:sp>
      <p:grpSp>
        <p:nvGrpSpPr>
          <p:cNvPr id="33" name="组合 32"/>
          <p:cNvGrpSpPr/>
          <p:nvPr/>
        </p:nvGrpSpPr>
        <p:grpSpPr>
          <a:xfrm>
            <a:off x="714842" y="2410691"/>
            <a:ext cx="3210791" cy="4329099"/>
            <a:chOff x="714842" y="2410691"/>
            <a:chExt cx="3210791" cy="4329099"/>
          </a:xfrm>
        </p:grpSpPr>
        <p:grpSp>
          <p:nvGrpSpPr>
            <p:cNvPr id="28" name="组合 27"/>
            <p:cNvGrpSpPr/>
            <p:nvPr/>
          </p:nvGrpSpPr>
          <p:grpSpPr>
            <a:xfrm>
              <a:off x="714842" y="4599263"/>
              <a:ext cx="3210791" cy="2140527"/>
              <a:chOff x="714842" y="4599263"/>
              <a:chExt cx="3210791" cy="2140527"/>
            </a:xfrm>
          </p:grpSpPr>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4842" y="4599263"/>
                <a:ext cx="3210791" cy="2140527"/>
              </a:xfrm>
              <a:prstGeom prst="rect">
                <a:avLst/>
              </a:prstGeom>
            </p:spPr>
          </p:pic>
          <p:sp>
            <p:nvSpPr>
              <p:cNvPr id="15" name="文本框 14"/>
              <p:cNvSpPr txBox="1"/>
              <p:nvPr/>
            </p:nvSpPr>
            <p:spPr>
              <a:xfrm>
                <a:off x="914397" y="6304002"/>
                <a:ext cx="3011235" cy="369332"/>
              </a:xfrm>
              <a:prstGeom prst="rect">
                <a:avLst/>
              </a:prstGeom>
              <a:noFill/>
            </p:spPr>
            <p:txBody>
              <a:bodyPr wrap="square" rtlCol="0">
                <a:spAutoFit/>
              </a:bodyPr>
              <a:lstStyle/>
              <a:p>
                <a:r>
                  <a:rPr lang="zh-CN" altLang="en-US" b="1" dirty="0" smtClean="0">
                    <a:solidFill>
                      <a:srgbClr val="FF00FF"/>
                    </a:solidFill>
                    <a:latin typeface="Times New Roman" panose="02020603050405020304" pitchFamily="18" charset="0"/>
                    <a:cs typeface="Times New Roman" panose="02020603050405020304" pitchFamily="18" charset="0"/>
                  </a:rPr>
                  <a:t>scintillator </a:t>
                </a:r>
                <a:r>
                  <a:rPr lang="en-US" altLang="zh-CN" b="1" dirty="0" smtClean="0">
                    <a:solidFill>
                      <a:srgbClr val="FF00FF"/>
                    </a:solidFill>
                    <a:latin typeface="Times New Roman" panose="02020603050405020304" pitchFamily="18" charset="0"/>
                    <a:cs typeface="Times New Roman" panose="02020603050405020304" pitchFamily="18" charset="0"/>
                  </a:rPr>
                  <a:t>detector array</a:t>
                </a:r>
                <a:endParaRPr lang="zh-CN" altLang="en-US" b="1" dirty="0">
                  <a:solidFill>
                    <a:srgbClr val="FF00FF"/>
                  </a:solidFill>
                  <a:latin typeface="Times New Roman" panose="02020603050405020304" pitchFamily="18" charset="0"/>
                  <a:cs typeface="Times New Roman" panose="02020603050405020304" pitchFamily="18" charset="0"/>
                </a:endParaRPr>
              </a:p>
            </p:txBody>
          </p:sp>
        </p:grpSp>
        <p:cxnSp>
          <p:nvCxnSpPr>
            <p:cNvPr id="7" name="直接箭头连接符 6"/>
            <p:cNvCxnSpPr/>
            <p:nvPr/>
          </p:nvCxnSpPr>
          <p:spPr>
            <a:xfrm flipH="1">
              <a:off x="1620979" y="2410691"/>
              <a:ext cx="1108366" cy="311727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4308442" y="1210006"/>
            <a:ext cx="4742742" cy="4734407"/>
            <a:chOff x="4308442" y="1210006"/>
            <a:chExt cx="4742742" cy="4734407"/>
          </a:xfrm>
        </p:grpSpPr>
        <p:pic>
          <p:nvPicPr>
            <p:cNvPr id="3" name="图片 2"/>
            <p:cNvPicPr>
              <a:picLocks noChangeAspect="1"/>
            </p:cNvPicPr>
            <p:nvPr/>
          </p:nvPicPr>
          <p:blipFill>
            <a:blip r:embed="rId6"/>
            <a:stretch>
              <a:fillRect/>
            </a:stretch>
          </p:blipFill>
          <p:spPr>
            <a:xfrm>
              <a:off x="4308442" y="1210006"/>
              <a:ext cx="2851231" cy="2298401"/>
            </a:xfrm>
            <a:prstGeom prst="rect">
              <a:avLst/>
            </a:prstGeom>
          </p:spPr>
        </p:pic>
        <p:sp>
          <p:nvSpPr>
            <p:cNvPr id="22" name="文本框 21"/>
            <p:cNvSpPr txBox="1"/>
            <p:nvPr/>
          </p:nvSpPr>
          <p:spPr>
            <a:xfrm>
              <a:off x="5190462" y="3406589"/>
              <a:ext cx="1371600" cy="369332"/>
            </a:xfrm>
            <a:prstGeom prst="rect">
              <a:avLst/>
            </a:prstGeom>
            <a:noFill/>
          </p:spPr>
          <p:txBody>
            <a:bodyPr wrap="square" rtlCol="0">
              <a:spAutoFit/>
            </a:bodyPr>
            <a:lstStyle/>
            <a:p>
              <a:pPr algn="ctr"/>
              <a:r>
                <a:rPr lang="en-US" altLang="zh-CN" b="1" dirty="0" smtClean="0">
                  <a:solidFill>
                    <a:srgbClr val="FF00FF"/>
                  </a:solidFill>
                  <a:latin typeface="Times New Roman" panose="02020603050405020304" pitchFamily="18" charset="0"/>
                  <a:cs typeface="Times New Roman" panose="02020603050405020304" pitchFamily="18" charset="0"/>
                </a:rPr>
                <a:t>Camera</a:t>
              </a:r>
              <a:endParaRPr lang="zh-CN" altLang="en-US" b="1" dirty="0">
                <a:solidFill>
                  <a:srgbClr val="FF00FF"/>
                </a:solidFill>
                <a:latin typeface="Times New Roman" panose="02020603050405020304" pitchFamily="18" charset="0"/>
                <a:cs typeface="Times New Roman" panose="02020603050405020304" pitchFamily="18" charset="0"/>
              </a:endParaRPr>
            </a:p>
          </p:txBody>
        </p:sp>
        <p:sp>
          <p:nvSpPr>
            <p:cNvPr id="10" name="矩形 9"/>
            <p:cNvSpPr/>
            <p:nvPr/>
          </p:nvSpPr>
          <p:spPr>
            <a:xfrm>
              <a:off x="7061954" y="2120853"/>
              <a:ext cx="1989230" cy="1200329"/>
            </a:xfrm>
            <a:prstGeom prst="rect">
              <a:avLst/>
            </a:prstGeom>
          </p:spPr>
          <p:txBody>
            <a:bodyPr wrap="square">
              <a:spAutoFit/>
            </a:bodyPr>
            <a:lstStyle/>
            <a:p>
              <a:pPr algn="ctr"/>
              <a:r>
                <a:rPr lang="en-US" altLang="zh-CN" sz="1200" b="1" dirty="0" smtClean="0">
                  <a:solidFill>
                    <a:srgbClr val="0000FF"/>
                  </a:solidFill>
                  <a:latin typeface="Times New Roman" panose="02020603050405020304" pitchFamily="18" charset="0"/>
                </a:rPr>
                <a:t>R7725 PMT: 51mm </a:t>
              </a:r>
              <a:r>
                <a:rPr lang="en-US" altLang="zh-CN" sz="1200" b="1" dirty="0">
                  <a:solidFill>
                    <a:srgbClr val="0000FF"/>
                  </a:solidFill>
                  <a:latin typeface="Times New Roman" panose="02020603050405020304" pitchFamily="18" charset="0"/>
                </a:rPr>
                <a:t>(1.74</a:t>
              </a:r>
              <a:r>
                <a:rPr lang="en-US" altLang="zh-CN" sz="1200" b="1" baseline="30000" dirty="0">
                  <a:solidFill>
                    <a:srgbClr val="0000FF"/>
                  </a:solidFill>
                  <a:latin typeface="Times New Roman" panose="02020603050405020304" pitchFamily="18" charset="0"/>
                </a:rPr>
                <a:t>o</a:t>
              </a:r>
              <a:r>
                <a:rPr lang="en-US" altLang="zh-CN" sz="1200" b="1" dirty="0" smtClean="0">
                  <a:solidFill>
                    <a:srgbClr val="0000FF"/>
                  </a:solidFill>
                  <a:latin typeface="Times New Roman" panose="02020603050405020304" pitchFamily="18" charset="0"/>
                </a:rPr>
                <a:t>)</a:t>
              </a:r>
            </a:p>
            <a:p>
              <a:pPr algn="ctr"/>
              <a:r>
                <a:rPr lang="en-US" altLang="zh-CN" sz="1200" b="1" dirty="0" smtClean="0">
                  <a:solidFill>
                    <a:srgbClr val="FF0000"/>
                  </a:solidFill>
                  <a:latin typeface="Times New Roman" panose="02020603050405020304" pitchFamily="18" charset="0"/>
                </a:rPr>
                <a:t>center </a:t>
              </a:r>
              <a:r>
                <a:rPr lang="en-US" altLang="zh-CN" sz="1200" b="1" dirty="0">
                  <a:solidFill>
                    <a:srgbClr val="FF0000"/>
                  </a:solidFill>
                  <a:latin typeface="Times New Roman" panose="02020603050405020304" pitchFamily="18" charset="0"/>
                </a:rPr>
                <a:t>hexagonal (37pixels) </a:t>
              </a:r>
              <a:r>
                <a:rPr lang="en-US" altLang="zh-CN" sz="1200" b="1" dirty="0" smtClean="0">
                  <a:solidFill>
                    <a:srgbClr val="0000FF"/>
                  </a:solidFill>
                  <a:latin typeface="Times New Roman" panose="02020603050405020304" pitchFamily="18" charset="0"/>
                </a:rPr>
                <a:t>+outer </a:t>
              </a:r>
              <a:r>
                <a:rPr lang="en-US" altLang="zh-CN" sz="1200" b="1" dirty="0">
                  <a:solidFill>
                    <a:srgbClr val="0000FF"/>
                  </a:solidFill>
                  <a:latin typeface="Times New Roman" panose="02020603050405020304" pitchFamily="18" charset="0"/>
                </a:rPr>
                <a:t>guard ring (</a:t>
              </a:r>
              <a:r>
                <a:rPr lang="en-US" altLang="zh-CN" sz="1200" b="1" dirty="0" smtClean="0">
                  <a:solidFill>
                    <a:srgbClr val="0000FF"/>
                  </a:solidFill>
                  <a:latin typeface="Times New Roman" panose="02020603050405020304" pitchFamily="18" charset="0"/>
                </a:rPr>
                <a:t>12 </a:t>
              </a:r>
              <a:r>
                <a:rPr lang="en-US" altLang="zh-CN" sz="1200" b="1" dirty="0">
                  <a:solidFill>
                    <a:srgbClr val="0000FF"/>
                  </a:solidFill>
                  <a:latin typeface="Times New Roman" panose="02020603050405020304" pitchFamily="18" charset="0"/>
                </a:rPr>
                <a:t>pixels) </a:t>
              </a:r>
              <a:endParaRPr lang="en-US" altLang="zh-CN" sz="1200" b="1" dirty="0" smtClean="0">
                <a:solidFill>
                  <a:srgbClr val="0000FF"/>
                </a:solidFill>
                <a:latin typeface="Times New Roman" panose="02020603050405020304" pitchFamily="18" charset="0"/>
              </a:endParaRPr>
            </a:p>
            <a:p>
              <a:pPr algn="ctr"/>
              <a:r>
                <a:rPr lang="en-US" altLang="zh-CN" sz="1200" b="1" dirty="0" smtClean="0">
                  <a:solidFill>
                    <a:srgbClr val="0000FF"/>
                  </a:solidFill>
                  <a:latin typeface="Times New Roman" panose="02020603050405020304" pitchFamily="18" charset="0"/>
                </a:rPr>
                <a:t>The </a:t>
              </a:r>
              <a:r>
                <a:rPr lang="en-US" altLang="zh-CN" sz="1200" b="1" dirty="0">
                  <a:solidFill>
                    <a:srgbClr val="0000FF"/>
                  </a:solidFill>
                  <a:latin typeface="Times New Roman" panose="02020603050405020304" pitchFamily="18" charset="0"/>
                </a:rPr>
                <a:t>full aperture of the camera is </a:t>
              </a:r>
              <a:r>
                <a:rPr lang="en-US" altLang="zh-CN" sz="1200" b="1" dirty="0" smtClean="0">
                  <a:solidFill>
                    <a:srgbClr val="0000FF"/>
                  </a:solidFill>
                  <a:latin typeface="Times New Roman" panose="02020603050405020304" pitchFamily="18" charset="0"/>
                </a:rPr>
                <a:t>15</a:t>
              </a:r>
              <a:r>
                <a:rPr lang="en-US" altLang="zh-CN" sz="1200" b="1" baseline="30000" dirty="0" smtClean="0">
                  <a:solidFill>
                    <a:srgbClr val="0000FF"/>
                  </a:solidFill>
                  <a:latin typeface="Times New Roman" panose="02020603050405020304" pitchFamily="18" charset="0"/>
                </a:rPr>
                <a:t>o</a:t>
              </a:r>
              <a:r>
                <a:rPr lang="en-US" altLang="zh-CN" sz="1200" b="1" dirty="0" smtClean="0">
                  <a:solidFill>
                    <a:srgbClr val="0000FF"/>
                  </a:solidFill>
                  <a:latin typeface="Times New Roman" panose="02020603050405020304" pitchFamily="18" charset="0"/>
                </a:rPr>
                <a:t> ×13</a:t>
              </a:r>
              <a:r>
                <a:rPr lang="en-US" altLang="zh-CN" sz="1200" b="1" baseline="30000" dirty="0" smtClean="0">
                  <a:solidFill>
                    <a:srgbClr val="0000FF"/>
                  </a:solidFill>
                  <a:latin typeface="Times New Roman" panose="02020603050405020304" pitchFamily="18" charset="0"/>
                </a:rPr>
                <a:t>o</a:t>
              </a:r>
              <a:r>
                <a:rPr lang="en-US" altLang="zh-CN" sz="1200" b="1" dirty="0" smtClean="0">
                  <a:solidFill>
                    <a:srgbClr val="0000FF"/>
                  </a:solidFill>
                  <a:latin typeface="Times New Roman" panose="02020603050405020304" pitchFamily="18" charset="0"/>
                </a:rPr>
                <a:t>.</a:t>
              </a:r>
              <a:endParaRPr lang="zh-CN" altLang="en-US" sz="1200" b="1" dirty="0"/>
            </a:p>
          </p:txBody>
        </p:sp>
        <p:cxnSp>
          <p:nvCxnSpPr>
            <p:cNvPr id="26" name="直接箭头连接符 25"/>
            <p:cNvCxnSpPr/>
            <p:nvPr/>
          </p:nvCxnSpPr>
          <p:spPr>
            <a:xfrm flipH="1" flipV="1">
              <a:off x="5822169" y="3388252"/>
              <a:ext cx="41564" cy="2556161"/>
            </a:xfrm>
            <a:prstGeom prst="straightConnector1">
              <a:avLst/>
            </a:prstGeom>
            <a:ln>
              <a:solidFill>
                <a:srgbClr val="FF00FF"/>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040257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0" y="1014472"/>
            <a:ext cx="5940152" cy="4201798"/>
          </a:xfrm>
          <a:prstGeom prst="rect">
            <a:avLst/>
          </a:prstGeom>
        </p:spPr>
      </p:pic>
      <p:sp>
        <p:nvSpPr>
          <p:cNvPr id="5" name="矩形 4"/>
          <p:cNvSpPr/>
          <p:nvPr/>
        </p:nvSpPr>
        <p:spPr>
          <a:xfrm>
            <a:off x="0" y="135490"/>
            <a:ext cx="3754554" cy="461665"/>
          </a:xfrm>
          <a:prstGeom prst="rect">
            <a:avLst/>
          </a:prstGeom>
        </p:spPr>
        <p:txBody>
          <a:bodyPr vert="horz" lIns="91440" tIns="45720" rIns="91440" bIns="45720" rtlCol="0">
            <a:normAutofit/>
          </a:bodyPr>
          <a:lstStyle/>
          <a:p>
            <a:pPr marL="342900" indent="-342900">
              <a:spcBef>
                <a:spcPct val="20000"/>
              </a:spcBef>
              <a:buFont typeface="Arial" panose="020B0604020202020204" pitchFamily="34" charset="0"/>
              <a:buChar char="•"/>
            </a:pPr>
            <a:r>
              <a:rPr lang="en-US" altLang="zh-CN" sz="2400" b="1" dirty="0">
                <a:solidFill>
                  <a:srgbClr val="0000FF"/>
                </a:solidFill>
                <a:latin typeface="Times New Roman" panose="02020603050405020304" pitchFamily="18" charset="0"/>
                <a:cs typeface="Times New Roman" panose="02020603050405020304" pitchFamily="18" charset="0"/>
              </a:rPr>
              <a:t>First observation of CRs</a:t>
            </a:r>
            <a:endParaRPr lang="zh-CN" altLang="en-US" sz="2400" b="1" dirty="0">
              <a:solidFill>
                <a:srgbClr val="0000FF"/>
              </a:solidFill>
              <a:latin typeface="Times New Roman" panose="02020603050405020304" pitchFamily="18" charset="0"/>
              <a:cs typeface="Times New Roman" panose="02020603050405020304" pitchFamily="18" charset="0"/>
            </a:endParaRPr>
          </a:p>
        </p:txBody>
      </p:sp>
      <p:sp>
        <p:nvSpPr>
          <p:cNvPr id="6" name="矩形 5"/>
          <p:cNvSpPr/>
          <p:nvPr/>
        </p:nvSpPr>
        <p:spPr>
          <a:xfrm>
            <a:off x="5993904" y="1130212"/>
            <a:ext cx="3150096" cy="3693319"/>
          </a:xfrm>
          <a:prstGeom prst="rect">
            <a:avLst/>
          </a:prstGeom>
        </p:spPr>
        <p:txBody>
          <a:bodyPr wrap="square">
            <a:spAutoFit/>
          </a:bodyPr>
          <a:lstStyle/>
          <a:p>
            <a:pPr marL="285750" indent="-285750">
              <a:spcAft>
                <a:spcPts val="0"/>
              </a:spcAft>
              <a:buFont typeface="Wingdings" panose="05000000000000000000" pitchFamily="2" charset="2"/>
              <a:buChar char="l"/>
            </a:pPr>
            <a:r>
              <a:rPr lang="en-US" altLang="zh-CN" b="1" kern="100" dirty="0" smtClean="0">
                <a:solidFill>
                  <a:srgbClr val="0000FF"/>
                </a:solidFill>
                <a:latin typeface="Times New Roman" panose="02020603050405020304" pitchFamily="18" charset="0"/>
                <a:cs typeface="Times New Roman" panose="02020603050405020304" pitchFamily="18" charset="0"/>
              </a:rPr>
              <a:t>Water-lens</a:t>
            </a:r>
          </a:p>
          <a:p>
            <a:pPr marL="742950" lvl="1" indent="-285750">
              <a:buFont typeface="Wingdings" panose="05000000000000000000" pitchFamily="2" charset="2"/>
              <a:buChar char="l"/>
            </a:pPr>
            <a:r>
              <a:rPr lang="en-US" altLang="zh-CN" b="1" kern="100" dirty="0" smtClean="0">
                <a:solidFill>
                  <a:srgbClr val="0000FF"/>
                </a:solidFill>
                <a:latin typeface="Times New Roman" panose="02020603050405020304" pitchFamily="18" charset="0"/>
                <a:cs typeface="Times New Roman" panose="02020603050405020304" pitchFamily="18" charset="0"/>
              </a:rPr>
              <a:t>Events:1.79</a:t>
            </a:r>
            <a:r>
              <a:rPr lang="zh-CN" altLang="zh-CN" b="1" kern="100" dirty="0">
                <a:solidFill>
                  <a:srgbClr val="0000FF"/>
                </a:solidFill>
                <a:latin typeface="Calibri" panose="020F0502020204030204" pitchFamily="34" charset="0"/>
                <a:cs typeface="Times New Roman" panose="02020603050405020304" pitchFamily="18" charset="0"/>
              </a:rPr>
              <a:t>×</a:t>
            </a:r>
            <a:r>
              <a:rPr lang="en-US" altLang="zh-CN" b="1" kern="100" dirty="0">
                <a:solidFill>
                  <a:srgbClr val="0000FF"/>
                </a:solidFill>
                <a:latin typeface="Times New Roman" panose="02020603050405020304" pitchFamily="18" charset="0"/>
                <a:cs typeface="Times New Roman" panose="02020603050405020304" pitchFamily="18" charset="0"/>
              </a:rPr>
              <a:t>10</a:t>
            </a:r>
            <a:r>
              <a:rPr lang="en-US" altLang="zh-CN" b="1" kern="100" baseline="30000" dirty="0">
                <a:solidFill>
                  <a:srgbClr val="0000FF"/>
                </a:solidFill>
                <a:latin typeface="Times New Roman" panose="02020603050405020304" pitchFamily="18" charset="0"/>
                <a:cs typeface="Times New Roman" panose="02020603050405020304" pitchFamily="18" charset="0"/>
              </a:rPr>
              <a:t>7</a:t>
            </a:r>
            <a:r>
              <a:rPr lang="en-US" altLang="zh-CN" b="1" kern="100" dirty="0">
                <a:solidFill>
                  <a:srgbClr val="0000FF"/>
                </a:solidFill>
                <a:latin typeface="Times New Roman" panose="02020603050405020304" pitchFamily="18" charset="0"/>
                <a:cs typeface="Times New Roman" panose="02020603050405020304" pitchFamily="18" charset="0"/>
              </a:rPr>
              <a:t> </a:t>
            </a:r>
            <a:endParaRPr lang="en-US" altLang="zh-CN" b="1" kern="100" dirty="0" smtClean="0">
              <a:solidFill>
                <a:srgbClr val="0000FF"/>
              </a:solidFill>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l"/>
            </a:pPr>
            <a:r>
              <a:rPr lang="en-US" altLang="zh-CN" b="1" kern="100" dirty="0" smtClean="0">
                <a:solidFill>
                  <a:srgbClr val="0000FF"/>
                </a:solidFill>
                <a:latin typeface="Times New Roman" panose="02020603050405020304" pitchFamily="18" charset="0"/>
                <a:cs typeface="Times New Roman" panose="02020603050405020304" pitchFamily="18" charset="0"/>
              </a:rPr>
              <a:t>N</a:t>
            </a:r>
            <a:r>
              <a:rPr lang="en-US" altLang="zh-CN" b="1" kern="100" baseline="-25000" dirty="0" smtClean="0">
                <a:solidFill>
                  <a:srgbClr val="0000FF"/>
                </a:solidFill>
                <a:latin typeface="Times New Roman" panose="02020603050405020304" pitchFamily="18" charset="0"/>
                <a:cs typeface="Times New Roman" panose="02020603050405020304" pitchFamily="18" charset="0"/>
              </a:rPr>
              <a:t>1</a:t>
            </a:r>
            <a:r>
              <a:rPr lang="en-US" altLang="zh-CN" b="1" kern="100" dirty="0" smtClean="0">
                <a:solidFill>
                  <a:srgbClr val="0000FF"/>
                </a:solidFill>
                <a:latin typeface="Times New Roman" panose="02020603050405020304" pitchFamily="18" charset="0"/>
                <a:cs typeface="Times New Roman" panose="02020603050405020304" pitchFamily="18" charset="0"/>
              </a:rPr>
              <a:t>=157.7Hz.</a:t>
            </a:r>
          </a:p>
          <a:p>
            <a:pPr marL="285750" indent="-285750">
              <a:spcAft>
                <a:spcPts val="0"/>
              </a:spcAft>
              <a:buFont typeface="Wingdings" panose="05000000000000000000" pitchFamily="2" charset="2"/>
              <a:buChar char="l"/>
            </a:pPr>
            <a:r>
              <a:rPr lang="en-US" altLang="zh-CN" b="1" kern="100" dirty="0" smtClean="0">
                <a:solidFill>
                  <a:srgbClr val="FF00FF"/>
                </a:solidFill>
                <a:latin typeface="Times New Roman" panose="02020603050405020304" pitchFamily="18" charset="0"/>
                <a:cs typeface="Times New Roman" panose="02020603050405020304" pitchFamily="18" charset="0"/>
              </a:rPr>
              <a:t>EAS array:</a:t>
            </a:r>
          </a:p>
          <a:p>
            <a:pPr marL="742950" lvl="1" indent="-285750">
              <a:buFont typeface="Wingdings" panose="05000000000000000000" pitchFamily="2" charset="2"/>
              <a:buChar char="l"/>
            </a:pPr>
            <a:r>
              <a:rPr lang="en-US" altLang="zh-CN" b="1" kern="100" dirty="0" smtClean="0">
                <a:solidFill>
                  <a:srgbClr val="FF00FF"/>
                </a:solidFill>
                <a:latin typeface="Times New Roman" panose="02020603050405020304" pitchFamily="18" charset="0"/>
                <a:cs typeface="Times New Roman" panose="02020603050405020304" pitchFamily="18" charset="0"/>
              </a:rPr>
              <a:t>Events:2.95</a:t>
            </a:r>
            <a:r>
              <a:rPr lang="zh-CN" altLang="zh-CN" b="1" kern="100" dirty="0">
                <a:solidFill>
                  <a:srgbClr val="FF00FF"/>
                </a:solidFill>
                <a:latin typeface="Calibri" panose="020F0502020204030204" pitchFamily="34" charset="0"/>
                <a:cs typeface="Times New Roman" panose="02020603050405020304" pitchFamily="18" charset="0"/>
              </a:rPr>
              <a:t>×</a:t>
            </a:r>
            <a:r>
              <a:rPr lang="en-US" altLang="zh-CN" b="1" kern="100" dirty="0">
                <a:solidFill>
                  <a:srgbClr val="FF00FF"/>
                </a:solidFill>
                <a:latin typeface="Times New Roman" panose="02020603050405020304" pitchFamily="18" charset="0"/>
                <a:cs typeface="Times New Roman" panose="02020603050405020304" pitchFamily="18" charset="0"/>
              </a:rPr>
              <a:t>10</a:t>
            </a:r>
            <a:r>
              <a:rPr lang="en-US" altLang="zh-CN" b="1" kern="100" baseline="30000" dirty="0">
                <a:solidFill>
                  <a:srgbClr val="FF00FF"/>
                </a:solidFill>
                <a:latin typeface="Times New Roman" panose="02020603050405020304" pitchFamily="18" charset="0"/>
                <a:cs typeface="Times New Roman" panose="02020603050405020304" pitchFamily="18" charset="0"/>
              </a:rPr>
              <a:t>6</a:t>
            </a:r>
            <a:r>
              <a:rPr lang="en-US" altLang="zh-CN" b="1" kern="100" dirty="0">
                <a:solidFill>
                  <a:srgbClr val="FF00FF"/>
                </a:solidFill>
                <a:latin typeface="Times New Roman" panose="02020603050405020304" pitchFamily="18" charset="0"/>
                <a:cs typeface="Times New Roman" panose="02020603050405020304" pitchFamily="18" charset="0"/>
              </a:rPr>
              <a:t> </a:t>
            </a:r>
            <a:endParaRPr lang="en-US" altLang="zh-CN" b="1" kern="100" dirty="0" smtClean="0">
              <a:solidFill>
                <a:srgbClr val="FF00FF"/>
              </a:solidFill>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l"/>
            </a:pPr>
            <a:r>
              <a:rPr lang="en-US" altLang="zh-CN" b="1" kern="100" dirty="0" smtClean="0">
                <a:solidFill>
                  <a:srgbClr val="FF00FF"/>
                </a:solidFill>
                <a:latin typeface="Times New Roman" panose="02020603050405020304" pitchFamily="18" charset="0"/>
                <a:cs typeface="Times New Roman" panose="02020603050405020304" pitchFamily="18" charset="0"/>
              </a:rPr>
              <a:t>N</a:t>
            </a:r>
            <a:r>
              <a:rPr lang="en-US" altLang="zh-CN" b="1" kern="100" baseline="-25000" dirty="0" smtClean="0">
                <a:solidFill>
                  <a:srgbClr val="FF00FF"/>
                </a:solidFill>
                <a:latin typeface="Times New Roman" panose="02020603050405020304" pitchFamily="18" charset="0"/>
                <a:cs typeface="Times New Roman" panose="02020603050405020304" pitchFamily="18" charset="0"/>
              </a:rPr>
              <a:t>2</a:t>
            </a:r>
            <a:r>
              <a:rPr lang="en-US" altLang="zh-CN" b="1" kern="100" dirty="0" smtClean="0">
                <a:solidFill>
                  <a:srgbClr val="FF00FF"/>
                </a:solidFill>
                <a:latin typeface="Times New Roman" panose="02020603050405020304" pitchFamily="18" charset="0"/>
                <a:cs typeface="Times New Roman" panose="02020603050405020304" pitchFamily="18" charset="0"/>
              </a:rPr>
              <a:t>=26.04Hz</a:t>
            </a:r>
          </a:p>
          <a:p>
            <a:pPr marL="285750" indent="-285750">
              <a:buFont typeface="Wingdings" panose="05000000000000000000" pitchFamily="2" charset="2"/>
              <a:buChar char="l"/>
            </a:pPr>
            <a:r>
              <a:rPr lang="en-US" altLang="zh-CN" b="1" kern="100" dirty="0" smtClean="0">
                <a:solidFill>
                  <a:srgbClr val="FF0000"/>
                </a:solidFill>
                <a:latin typeface="Times New Roman" panose="02020603050405020304" pitchFamily="18" charset="0"/>
                <a:cs typeface="Times New Roman" panose="02020603050405020304" pitchFamily="18" charset="0"/>
              </a:rPr>
              <a:t>Coincident </a:t>
            </a:r>
            <a:r>
              <a:rPr lang="en-US" altLang="zh-CN" b="1" kern="100" dirty="0">
                <a:solidFill>
                  <a:srgbClr val="FF0000"/>
                </a:solidFill>
                <a:latin typeface="Times New Roman" panose="02020603050405020304" pitchFamily="18" charset="0"/>
                <a:cs typeface="Times New Roman" panose="02020603050405020304" pitchFamily="18" charset="0"/>
              </a:rPr>
              <a:t>event</a:t>
            </a:r>
            <a:endParaRPr lang="en-US" altLang="zh-CN" b="1" kern="100" dirty="0" smtClean="0">
              <a:solidFill>
                <a:srgbClr val="FF0000"/>
              </a:solidFill>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l"/>
            </a:pPr>
            <a:r>
              <a:rPr lang="en-US" altLang="zh-CN" b="1" kern="100" dirty="0" smtClean="0">
                <a:solidFill>
                  <a:srgbClr val="FF0000"/>
                </a:solidFill>
                <a:latin typeface="Times New Roman" panose="02020603050405020304" pitchFamily="18" charset="0"/>
                <a:cs typeface="Times New Roman" panose="02020603050405020304" pitchFamily="18" charset="0"/>
              </a:rPr>
              <a:t>Coincident time </a:t>
            </a:r>
            <a:r>
              <a:rPr lang="en-US" altLang="zh-CN" b="1" kern="100" dirty="0">
                <a:solidFill>
                  <a:srgbClr val="FF0000"/>
                </a:solidFill>
                <a:latin typeface="Times New Roman" panose="02020603050405020304" pitchFamily="18" charset="0"/>
                <a:cs typeface="Times New Roman" panose="02020603050405020304" pitchFamily="18" charset="0"/>
              </a:rPr>
              <a:t>window </a:t>
            </a:r>
            <a:r>
              <a:rPr lang="en-US" altLang="zh-CN" b="1" kern="100" dirty="0" smtClean="0">
                <a:solidFill>
                  <a:srgbClr val="FF0000"/>
                </a:solidFill>
                <a:latin typeface="Times New Roman" panose="02020603050405020304" pitchFamily="18" charset="0"/>
                <a:cs typeface="Times New Roman" panose="02020603050405020304" pitchFamily="18" charset="0"/>
              </a:rPr>
              <a:t>400ns</a:t>
            </a:r>
            <a:r>
              <a:rPr lang="en-US" altLang="zh-CN" b="1" kern="100" dirty="0">
                <a:solidFill>
                  <a:srgbClr val="FF0000"/>
                </a:solidFill>
                <a:latin typeface="Times New Roman" panose="02020603050405020304" pitchFamily="18" charset="0"/>
                <a:cs typeface="Times New Roman" panose="02020603050405020304" pitchFamily="18" charset="0"/>
              </a:rPr>
              <a:t>. </a:t>
            </a:r>
            <a:endParaRPr lang="en-US" altLang="zh-CN" b="1" kern="100" dirty="0" smtClean="0">
              <a:solidFill>
                <a:srgbClr val="FF0000"/>
              </a:solidFill>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l"/>
            </a:pPr>
            <a:r>
              <a:rPr lang="en-US" altLang="zh-CN" b="1" kern="100" dirty="0">
                <a:solidFill>
                  <a:srgbClr val="FF0000"/>
                </a:solidFill>
                <a:latin typeface="Times New Roman" panose="02020603050405020304" pitchFamily="18" charset="0"/>
                <a:cs typeface="Times New Roman" panose="02020603050405020304" pitchFamily="18" charset="0"/>
              </a:rPr>
              <a:t>Events:</a:t>
            </a:r>
            <a:r>
              <a:rPr lang="en-US" altLang="zh-CN" b="1" kern="100" dirty="0" smtClean="0">
                <a:solidFill>
                  <a:srgbClr val="FF0000"/>
                </a:solidFill>
                <a:latin typeface="Times New Roman" panose="02020603050405020304" pitchFamily="18" charset="0"/>
                <a:cs typeface="Times New Roman" panose="02020603050405020304" pitchFamily="18" charset="0"/>
              </a:rPr>
              <a:t>5.18</a:t>
            </a:r>
            <a:r>
              <a:rPr lang="zh-CN" altLang="zh-CN" b="1" kern="100" dirty="0">
                <a:solidFill>
                  <a:srgbClr val="FF0000"/>
                </a:solidFill>
                <a:latin typeface="Calibri" panose="020F0502020204030204" pitchFamily="34" charset="0"/>
                <a:cs typeface="Times New Roman" panose="02020603050405020304" pitchFamily="18" charset="0"/>
              </a:rPr>
              <a:t>×</a:t>
            </a:r>
            <a:r>
              <a:rPr lang="en-US" altLang="zh-CN" b="1" kern="100" dirty="0" smtClean="0">
                <a:solidFill>
                  <a:srgbClr val="FF0000"/>
                </a:solidFill>
                <a:latin typeface="Times New Roman" panose="02020603050405020304" pitchFamily="18" charset="0"/>
                <a:cs typeface="Times New Roman" panose="02020603050405020304" pitchFamily="18" charset="0"/>
              </a:rPr>
              <a:t>10</a:t>
            </a:r>
            <a:r>
              <a:rPr lang="en-US" altLang="zh-CN" b="1" kern="100" baseline="30000" dirty="0" smtClean="0">
                <a:solidFill>
                  <a:srgbClr val="FF0000"/>
                </a:solidFill>
                <a:latin typeface="Times New Roman" panose="02020603050405020304" pitchFamily="18" charset="0"/>
                <a:cs typeface="Times New Roman" panose="02020603050405020304" pitchFamily="18" charset="0"/>
              </a:rPr>
              <a:t>4</a:t>
            </a:r>
            <a:endParaRPr lang="en-US" altLang="zh-CN" b="1" kern="100" dirty="0" smtClean="0">
              <a:solidFill>
                <a:srgbClr val="FF0000"/>
              </a:solidFill>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l"/>
            </a:pPr>
            <a:r>
              <a:rPr lang="en-US" altLang="zh-CN" b="1" kern="100" dirty="0" smtClean="0">
                <a:solidFill>
                  <a:srgbClr val="FF0000"/>
                </a:solidFill>
                <a:latin typeface="Times New Roman" panose="02020603050405020304" pitchFamily="18" charset="0"/>
                <a:cs typeface="Times New Roman" panose="02020603050405020304" pitchFamily="18" charset="0"/>
              </a:rPr>
              <a:t>N=0.46Hz.</a:t>
            </a:r>
          </a:p>
          <a:p>
            <a:pPr marL="285750" indent="-285750">
              <a:buFont typeface="Wingdings" panose="05000000000000000000" pitchFamily="2" charset="2"/>
              <a:buChar char="l"/>
            </a:pPr>
            <a:r>
              <a:rPr lang="en-US" altLang="zh-CN" b="1" kern="100" dirty="0">
                <a:latin typeface="Times New Roman" panose="02020603050405020304" pitchFamily="18" charset="0"/>
                <a:cs typeface="Times New Roman" panose="02020603050405020304" pitchFamily="18" charset="0"/>
              </a:rPr>
              <a:t>A</a:t>
            </a:r>
            <a:r>
              <a:rPr lang="en-US" altLang="zh-CN" b="1" kern="100" dirty="0" smtClean="0">
                <a:latin typeface="Times New Roman" panose="02020603050405020304" pitchFamily="18" charset="0"/>
                <a:cs typeface="Times New Roman" panose="02020603050405020304" pitchFamily="18" charset="0"/>
              </a:rPr>
              <a:t>ccidental coincident rate </a:t>
            </a:r>
          </a:p>
          <a:p>
            <a:pPr marL="742950" lvl="1" indent="-285750">
              <a:buFont typeface="Wingdings" panose="05000000000000000000" pitchFamily="2" charset="2"/>
              <a:buChar char="l"/>
            </a:pPr>
            <a:r>
              <a:rPr lang="en-US" altLang="zh-CN" b="1" kern="100" dirty="0" smtClean="0">
                <a:latin typeface="Times New Roman" panose="02020603050405020304" pitchFamily="18" charset="0"/>
                <a:cs typeface="Times New Roman" panose="02020603050405020304" pitchFamily="18" charset="0"/>
              </a:rPr>
              <a:t>R=2N</a:t>
            </a:r>
            <a:r>
              <a:rPr lang="en-US" altLang="zh-CN" b="1" kern="100" baseline="-25000" dirty="0" smtClean="0">
                <a:latin typeface="Times New Roman" panose="02020603050405020304" pitchFamily="18" charset="0"/>
                <a:cs typeface="Times New Roman" panose="02020603050405020304" pitchFamily="18" charset="0"/>
              </a:rPr>
              <a:t>1</a:t>
            </a:r>
            <a:r>
              <a:rPr lang="en-US" altLang="zh-CN" b="1" kern="100" dirty="0" smtClean="0">
                <a:latin typeface="Times New Roman" panose="02020603050405020304" pitchFamily="18" charset="0"/>
                <a:cs typeface="Times New Roman" panose="02020603050405020304" pitchFamily="18" charset="0"/>
              </a:rPr>
              <a:t>N</a:t>
            </a:r>
            <a:r>
              <a:rPr lang="en-US" altLang="zh-CN" b="1" kern="100" baseline="-25000" dirty="0" smtClean="0">
                <a:latin typeface="Times New Roman" panose="02020603050405020304" pitchFamily="18" charset="0"/>
                <a:cs typeface="Times New Roman" panose="02020603050405020304" pitchFamily="18" charset="0"/>
              </a:rPr>
              <a:t>2</a:t>
            </a:r>
            <a:r>
              <a:rPr lang="en-US" altLang="zh-CN" b="1" kern="100" dirty="0" smtClean="0">
                <a:latin typeface="Times New Roman" panose="02020603050405020304" pitchFamily="18" charset="0"/>
                <a:cs typeface="Times New Roman" panose="02020603050405020304" pitchFamily="18" charset="0"/>
              </a:rPr>
              <a:t>τ=0.003Hz</a:t>
            </a:r>
            <a:r>
              <a:rPr lang="en-US" altLang="zh-CN" b="1" kern="100" dirty="0">
                <a:latin typeface="Times New Roman" panose="02020603050405020304" pitchFamily="18" charset="0"/>
                <a:cs typeface="Times New Roman" panose="02020603050405020304" pitchFamily="18" charset="0"/>
              </a:rPr>
              <a:t>. </a:t>
            </a:r>
            <a:endParaRPr lang="zh-CN" altLang="zh-CN" sz="1400" b="1" kern="100" dirty="0">
              <a:latin typeface="Calibri" panose="020F0502020204030204" pitchFamily="34" charset="0"/>
              <a:cs typeface="Times New Roman" panose="02020603050405020304" pitchFamily="18" charset="0"/>
            </a:endParaRPr>
          </a:p>
        </p:txBody>
      </p:sp>
      <p:sp>
        <p:nvSpPr>
          <p:cNvPr id="7" name="矩形 6"/>
          <p:cNvSpPr/>
          <p:nvPr/>
        </p:nvSpPr>
        <p:spPr>
          <a:xfrm>
            <a:off x="0" y="5589240"/>
            <a:ext cx="9144000" cy="1200329"/>
          </a:xfrm>
          <a:prstGeom prst="rect">
            <a:avLst/>
          </a:prstGeom>
        </p:spPr>
        <p:txBody>
          <a:bodyPr wrap="square">
            <a:spAutoFit/>
          </a:bodyPr>
          <a:lstStyle/>
          <a:p>
            <a:pPr algn="ctr"/>
            <a:r>
              <a:rPr lang="en-US" altLang="zh-CN" sz="2400" b="1" kern="100" dirty="0">
                <a:solidFill>
                  <a:srgbClr val="0000FF"/>
                </a:solidFill>
                <a:latin typeface="Times New Roman" panose="02020603050405020304" pitchFamily="18" charset="0"/>
                <a:cs typeface="Times New Roman" panose="02020603050405020304" pitchFamily="18" charset="0"/>
              </a:rPr>
              <a:t>Therefore the accidental </a:t>
            </a:r>
            <a:r>
              <a:rPr lang="en-US" altLang="zh-CN" sz="2400" b="1" kern="100" dirty="0" smtClean="0">
                <a:solidFill>
                  <a:srgbClr val="0000FF"/>
                </a:solidFill>
                <a:latin typeface="Times New Roman" panose="02020603050405020304" pitchFamily="18" charset="0"/>
                <a:cs typeface="Times New Roman" panose="02020603050405020304" pitchFamily="18" charset="0"/>
              </a:rPr>
              <a:t>coincident </a:t>
            </a:r>
            <a:r>
              <a:rPr lang="en-US" altLang="zh-CN" sz="2400" b="1" kern="100" dirty="0">
                <a:solidFill>
                  <a:srgbClr val="0000FF"/>
                </a:solidFill>
                <a:latin typeface="Times New Roman" panose="02020603050405020304" pitchFamily="18" charset="0"/>
                <a:cs typeface="Times New Roman" panose="02020603050405020304" pitchFamily="18" charset="0"/>
              </a:rPr>
              <a:t>rate can be ignored, which indicates that the coincident events are real Cherenkov light induced by CRs.</a:t>
            </a:r>
            <a:endParaRPr lang="zh-CN" altLang="zh-CN" b="1" kern="100" dirty="0">
              <a:solidFill>
                <a:srgbClr val="0000FF"/>
              </a:solidFill>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32451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4"/>
          <a:stretch>
            <a:fillRect/>
          </a:stretch>
        </p:blipFill>
        <p:spPr>
          <a:xfrm>
            <a:off x="2758795" y="834876"/>
            <a:ext cx="3038830" cy="2394898"/>
          </a:xfrm>
          <a:prstGeom prst="rect">
            <a:avLst/>
          </a:prstGeom>
        </p:spPr>
      </p:pic>
      <p:sp>
        <p:nvSpPr>
          <p:cNvPr id="7" name="矩形 6"/>
          <p:cNvSpPr/>
          <p:nvPr/>
        </p:nvSpPr>
        <p:spPr>
          <a:xfrm>
            <a:off x="-20783" y="195011"/>
            <a:ext cx="4298993" cy="461665"/>
          </a:xfrm>
          <a:prstGeom prst="rect">
            <a:avLst/>
          </a:prstGeom>
        </p:spPr>
        <p:txBody>
          <a:bodyPr vert="horz" lIns="91440" tIns="45720" rIns="91440" bIns="45720" rtlCol="0">
            <a:normAutofit/>
          </a:bodyPr>
          <a:lstStyle/>
          <a:p>
            <a:pPr marL="342900" indent="-342900">
              <a:spcBef>
                <a:spcPct val="20000"/>
              </a:spcBef>
              <a:buFont typeface="Arial" panose="020B0604020202020204" pitchFamily="34" charset="0"/>
              <a:buChar char="•"/>
            </a:pPr>
            <a:r>
              <a:rPr lang="en-US" altLang="zh-CN" sz="2400" b="1" dirty="0">
                <a:solidFill>
                  <a:srgbClr val="0000FF"/>
                </a:solidFill>
                <a:latin typeface="Times New Roman" panose="02020603050405020304" pitchFamily="18" charset="0"/>
                <a:cs typeface="Times New Roman" panose="02020603050405020304" pitchFamily="18" charset="0"/>
              </a:rPr>
              <a:t>T</a:t>
            </a:r>
            <a:r>
              <a:rPr lang="zh-CN" altLang="en-US" sz="2400" b="1" dirty="0">
                <a:solidFill>
                  <a:srgbClr val="0000FF"/>
                </a:solidFill>
                <a:latin typeface="Times New Roman" panose="02020603050405020304" pitchFamily="18" charset="0"/>
                <a:cs typeface="Times New Roman" panose="02020603050405020304" pitchFamily="18" charset="0"/>
              </a:rPr>
              <a:t>ypical </a:t>
            </a:r>
            <a:r>
              <a:rPr lang="en-US" altLang="zh-CN" sz="2400" b="1" dirty="0" smtClean="0">
                <a:solidFill>
                  <a:srgbClr val="0000FF"/>
                </a:solidFill>
                <a:latin typeface="Times New Roman" panose="02020603050405020304" pitchFamily="18" charset="0"/>
                <a:cs typeface="Times New Roman" panose="02020603050405020304" pitchFamily="18" charset="0"/>
              </a:rPr>
              <a:t>CRs</a:t>
            </a:r>
            <a:r>
              <a:rPr lang="zh-CN" altLang="en-US" sz="2400" b="1" dirty="0" smtClean="0">
                <a:solidFill>
                  <a:srgbClr val="0000FF"/>
                </a:solidFill>
                <a:latin typeface="Times New Roman" panose="02020603050405020304" pitchFamily="18" charset="0"/>
                <a:cs typeface="Times New Roman" panose="02020603050405020304" pitchFamily="18" charset="0"/>
              </a:rPr>
              <a:t> event</a:t>
            </a:r>
            <a:r>
              <a:rPr lang="en-US" altLang="zh-CN" sz="2400" b="1" dirty="0" smtClean="0">
                <a:solidFill>
                  <a:srgbClr val="0000FF"/>
                </a:solidFill>
                <a:latin typeface="Times New Roman" panose="02020603050405020304" pitchFamily="18" charset="0"/>
                <a:cs typeface="Times New Roman" panose="02020603050405020304" pitchFamily="18" charset="0"/>
              </a:rPr>
              <a:t>s</a:t>
            </a:r>
            <a:r>
              <a:rPr lang="zh-CN" altLang="en-US" sz="2400" b="1" dirty="0" smtClean="0">
                <a:solidFill>
                  <a:srgbClr val="0000FF"/>
                </a:solidFill>
                <a:latin typeface="Times New Roman" panose="02020603050405020304" pitchFamily="18" charset="0"/>
                <a:cs typeface="Times New Roman" panose="02020603050405020304" pitchFamily="18" charset="0"/>
              </a:rPr>
              <a:t> </a:t>
            </a:r>
            <a:endParaRPr lang="zh-CN" altLang="en-US" sz="2400" b="1" dirty="0">
              <a:solidFill>
                <a:srgbClr val="0000FF"/>
              </a:solidFill>
              <a:latin typeface="Times New Roman" panose="02020603050405020304" pitchFamily="18" charset="0"/>
              <a:cs typeface="Times New Roman" panose="02020603050405020304" pitchFamily="18" charset="0"/>
            </a:endParaRPr>
          </a:p>
        </p:txBody>
      </p:sp>
      <p:grpSp>
        <p:nvGrpSpPr>
          <p:cNvPr id="34" name="组合 33"/>
          <p:cNvGrpSpPr/>
          <p:nvPr/>
        </p:nvGrpSpPr>
        <p:grpSpPr>
          <a:xfrm>
            <a:off x="4298993" y="901582"/>
            <a:ext cx="4803442" cy="2218888"/>
            <a:chOff x="4340558" y="1511183"/>
            <a:chExt cx="4803442" cy="2218888"/>
          </a:xfrm>
        </p:grpSpPr>
        <p:grpSp>
          <p:nvGrpSpPr>
            <p:cNvPr id="31" name="组合 30"/>
            <p:cNvGrpSpPr/>
            <p:nvPr/>
          </p:nvGrpSpPr>
          <p:grpSpPr>
            <a:xfrm>
              <a:off x="5845197" y="1511183"/>
              <a:ext cx="3298803" cy="2218888"/>
              <a:chOff x="5845197" y="1511183"/>
              <a:chExt cx="3298803" cy="2218888"/>
            </a:xfrm>
          </p:grpSpPr>
          <p:pic>
            <p:nvPicPr>
              <p:cNvPr id="6" name="图片 5"/>
              <p:cNvPicPr>
                <a:picLocks noChangeAspect="1"/>
              </p:cNvPicPr>
              <p:nvPr/>
            </p:nvPicPr>
            <p:blipFill>
              <a:blip r:embed="rId5"/>
              <a:stretch>
                <a:fillRect/>
              </a:stretch>
            </p:blipFill>
            <p:spPr>
              <a:xfrm>
                <a:off x="5845197" y="1511183"/>
                <a:ext cx="3298803" cy="2218888"/>
              </a:xfrm>
              <a:prstGeom prst="rect">
                <a:avLst/>
              </a:prstGeom>
            </p:spPr>
          </p:pic>
          <p:graphicFrame>
            <p:nvGraphicFramePr>
              <p:cNvPr id="9" name="对象 8"/>
              <p:cNvGraphicFramePr>
                <a:graphicFrameLocks noChangeAspect="1"/>
              </p:cNvGraphicFramePr>
              <p:nvPr>
                <p:extLst>
                  <p:ext uri="{D42A27DB-BD31-4B8C-83A1-F6EECF244321}">
                    <p14:modId xmlns:p14="http://schemas.microsoft.com/office/powerpoint/2010/main" val="966448798"/>
                  </p:ext>
                </p:extLst>
              </p:nvPr>
            </p:nvGraphicFramePr>
            <p:xfrm>
              <a:off x="7703379" y="1536439"/>
              <a:ext cx="1246676" cy="602946"/>
            </p:xfrm>
            <a:graphic>
              <a:graphicData uri="http://schemas.openxmlformats.org/presentationml/2006/ole">
                <mc:AlternateContent xmlns:mc="http://schemas.openxmlformats.org/markup-compatibility/2006">
                  <mc:Choice xmlns:v="urn:schemas-microsoft-com:vml" Requires="v">
                    <p:oleObj spid="_x0000_s2974" name="Equation" r:id="rId6" imgW="939600" imgH="457200" progId="Equation.DSMT4">
                      <p:embed/>
                    </p:oleObj>
                  </mc:Choice>
                  <mc:Fallback>
                    <p:oleObj name="Equation" r:id="rId6" imgW="939600" imgH="457200" progId="Equation.DSMT4">
                      <p:embed/>
                      <p:pic>
                        <p:nvPicPr>
                          <p:cNvPr id="0" name=""/>
                          <p:cNvPicPr>
                            <a:picLocks noChangeAspect="1" noChangeArrowheads="1"/>
                          </p:cNvPicPr>
                          <p:nvPr/>
                        </p:nvPicPr>
                        <p:blipFill>
                          <a:blip r:embed="rId7"/>
                          <a:srcRect/>
                          <a:stretch>
                            <a:fillRect/>
                          </a:stretch>
                        </p:blipFill>
                        <p:spPr bwMode="auto">
                          <a:xfrm>
                            <a:off x="7703379" y="1536439"/>
                            <a:ext cx="1246676" cy="602946"/>
                          </a:xfrm>
                          <a:prstGeom prst="rect">
                            <a:avLst/>
                          </a:prstGeom>
                          <a:noFill/>
                          <a:ln>
                            <a:noFill/>
                          </a:ln>
                          <a:extLst/>
                        </p:spPr>
                      </p:pic>
                    </p:oleObj>
                  </mc:Fallback>
                </mc:AlternateContent>
              </a:graphicData>
            </a:graphic>
          </p:graphicFrame>
        </p:grpSp>
        <p:cxnSp>
          <p:nvCxnSpPr>
            <p:cNvPr id="12" name="直接箭头连接符 11"/>
            <p:cNvCxnSpPr/>
            <p:nvPr/>
          </p:nvCxnSpPr>
          <p:spPr>
            <a:xfrm flipV="1">
              <a:off x="4340558" y="2620627"/>
              <a:ext cx="2765762" cy="28199"/>
            </a:xfrm>
            <a:prstGeom prst="straightConnector1">
              <a:avLst/>
            </a:prstGeom>
            <a:ln>
              <a:solidFill>
                <a:srgbClr val="0000FF"/>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3838353" y="1317976"/>
            <a:ext cx="4519875" cy="4704986"/>
            <a:chOff x="3183504" y="2153014"/>
            <a:chExt cx="4519875" cy="4704986"/>
          </a:xfrm>
        </p:grpSpPr>
        <p:pic>
          <p:nvPicPr>
            <p:cNvPr id="5" name="图片 4"/>
            <p:cNvPicPr>
              <a:picLocks noChangeAspect="1"/>
            </p:cNvPicPr>
            <p:nvPr/>
          </p:nvPicPr>
          <p:blipFill rotWithShape="1">
            <a:blip r:embed="rId8"/>
            <a:srcRect l="50001"/>
            <a:stretch/>
          </p:blipFill>
          <p:spPr>
            <a:xfrm>
              <a:off x="4602953" y="4163496"/>
              <a:ext cx="3100426" cy="2694504"/>
            </a:xfrm>
            <a:prstGeom prst="rect">
              <a:avLst/>
            </a:prstGeom>
          </p:spPr>
        </p:pic>
        <p:cxnSp>
          <p:nvCxnSpPr>
            <p:cNvPr id="14" name="直接箭头连接符 13"/>
            <p:cNvCxnSpPr/>
            <p:nvPr/>
          </p:nvCxnSpPr>
          <p:spPr>
            <a:xfrm>
              <a:off x="3183504" y="2153014"/>
              <a:ext cx="2158410" cy="356236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1935919" y="1006221"/>
            <a:ext cx="3155507" cy="5016741"/>
            <a:chOff x="1447446" y="1841259"/>
            <a:chExt cx="3155507" cy="5016741"/>
          </a:xfrm>
        </p:grpSpPr>
        <p:pic>
          <p:nvPicPr>
            <p:cNvPr id="24" name="图片 23"/>
            <p:cNvPicPr>
              <a:picLocks noChangeAspect="1"/>
            </p:cNvPicPr>
            <p:nvPr/>
          </p:nvPicPr>
          <p:blipFill rotWithShape="1">
            <a:blip r:embed="rId8"/>
            <a:srcRect r="49114"/>
            <a:stretch/>
          </p:blipFill>
          <p:spPr>
            <a:xfrm>
              <a:off x="1447446" y="4163496"/>
              <a:ext cx="3155507" cy="2694504"/>
            </a:xfrm>
            <a:prstGeom prst="rect">
              <a:avLst/>
            </a:prstGeom>
          </p:spPr>
        </p:pic>
        <p:cxnSp>
          <p:nvCxnSpPr>
            <p:cNvPr id="17" name="直接箭头连接符 16"/>
            <p:cNvCxnSpPr/>
            <p:nvPr/>
          </p:nvCxnSpPr>
          <p:spPr>
            <a:xfrm flipH="1">
              <a:off x="2711927" y="1841259"/>
              <a:ext cx="1679058" cy="2810867"/>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grpSp>
      <p:sp>
        <p:nvSpPr>
          <p:cNvPr id="11" name="文本框 10"/>
          <p:cNvSpPr txBox="1"/>
          <p:nvPr/>
        </p:nvSpPr>
        <p:spPr>
          <a:xfrm>
            <a:off x="0" y="6115948"/>
            <a:ext cx="9144000" cy="830997"/>
          </a:xfrm>
          <a:prstGeom prst="rect">
            <a:avLst/>
          </a:prstGeom>
          <a:noFill/>
        </p:spPr>
        <p:txBody>
          <a:bodyPr wrap="square" rtlCol="0">
            <a:spAutoFit/>
          </a:bodyPr>
          <a:lstStyle/>
          <a:p>
            <a:pPr algn="ctr"/>
            <a:r>
              <a:rPr lang="en-US" altLang="zh-CN" sz="2400" b="1" dirty="0" smtClean="0">
                <a:solidFill>
                  <a:srgbClr val="0000FF"/>
                </a:solidFill>
                <a:latin typeface="Times New Roman" panose="02020603050405020304" pitchFamily="18" charset="0"/>
                <a:cs typeface="Times New Roman" panose="02020603050405020304" pitchFamily="18" charset="0"/>
              </a:rPr>
              <a:t>The </a:t>
            </a:r>
            <a:r>
              <a:rPr lang="en-US" altLang="zh-CN" sz="2400" b="1" dirty="0">
                <a:solidFill>
                  <a:srgbClr val="0000FF"/>
                </a:solidFill>
                <a:latin typeface="Times New Roman" panose="02020603050405020304" pitchFamily="18" charset="0"/>
                <a:cs typeface="Times New Roman" panose="02020603050405020304" pitchFamily="18" charset="0"/>
              </a:rPr>
              <a:t>intersection </a:t>
            </a:r>
            <a:r>
              <a:rPr lang="en-US" altLang="zh-CN" sz="2400" b="1" dirty="0" smtClean="0">
                <a:solidFill>
                  <a:srgbClr val="0000FF"/>
                </a:solidFill>
                <a:latin typeface="Times New Roman" panose="02020603050405020304" pitchFamily="18" charset="0"/>
                <a:cs typeface="Times New Roman" panose="02020603050405020304" pitchFamily="18" charset="0"/>
              </a:rPr>
              <a:t>angle between the reconstructed direction of the EAS array and the water-lens is 0.5</a:t>
            </a:r>
            <a:r>
              <a:rPr lang="en-US" altLang="zh-CN" sz="2400" b="1" baseline="30000" dirty="0" smtClean="0">
                <a:solidFill>
                  <a:srgbClr val="0000FF"/>
                </a:solidFill>
                <a:latin typeface="Times New Roman" panose="02020603050405020304" pitchFamily="18" charset="0"/>
                <a:cs typeface="Times New Roman" panose="02020603050405020304" pitchFamily="18" charset="0"/>
              </a:rPr>
              <a:t>o</a:t>
            </a:r>
            <a:r>
              <a:rPr lang="en-US" altLang="zh-CN" sz="2400" b="1" dirty="0" smtClean="0">
                <a:solidFill>
                  <a:srgbClr val="0000FF"/>
                </a:solidFill>
                <a:latin typeface="Times New Roman" panose="02020603050405020304" pitchFamily="18" charset="0"/>
                <a:cs typeface="Times New Roman" panose="02020603050405020304" pitchFamily="18" charset="0"/>
              </a:rPr>
              <a:t>.</a:t>
            </a:r>
            <a:endParaRPr lang="zh-CN" altLang="en-US" sz="2400" b="1" dirty="0">
              <a:solidFill>
                <a:srgbClr val="0000FF"/>
              </a:solidFill>
              <a:latin typeface="Times New Roman" panose="02020603050405020304" pitchFamily="18" charset="0"/>
              <a:cs typeface="Times New Roman" panose="02020603050405020304" pitchFamily="18" charset="0"/>
            </a:endParaRPr>
          </a:p>
        </p:txBody>
      </p:sp>
      <p:graphicFrame>
        <p:nvGraphicFramePr>
          <p:cNvPr id="10" name="对象 9"/>
          <p:cNvGraphicFramePr>
            <a:graphicFrameLocks noChangeAspect="1"/>
          </p:cNvGraphicFramePr>
          <p:nvPr>
            <p:extLst>
              <p:ext uri="{D42A27DB-BD31-4B8C-83A1-F6EECF244321}">
                <p14:modId xmlns:p14="http://schemas.microsoft.com/office/powerpoint/2010/main" val="614987202"/>
              </p:ext>
            </p:extLst>
          </p:nvPr>
        </p:nvGraphicFramePr>
        <p:xfrm>
          <a:off x="358775" y="2795588"/>
          <a:ext cx="1571137" cy="2874962"/>
        </p:xfrm>
        <a:graphic>
          <a:graphicData uri="http://schemas.openxmlformats.org/presentationml/2006/ole">
            <mc:AlternateContent xmlns:mc="http://schemas.openxmlformats.org/markup-compatibility/2006">
              <mc:Choice xmlns:v="urn:schemas-microsoft-com:vml" Requires="v">
                <p:oleObj spid="_x0000_s2975" name="Equation" r:id="rId9" imgW="1295280" imgH="2489040" progId="Equation.DSMT4">
                  <p:embed/>
                </p:oleObj>
              </mc:Choice>
              <mc:Fallback>
                <p:oleObj name="Equation" r:id="rId9" imgW="1295280" imgH="2489040" progId="Equation.DSMT4">
                  <p:embed/>
                  <p:pic>
                    <p:nvPicPr>
                      <p:cNvPr id="0" name=""/>
                      <p:cNvPicPr>
                        <a:picLocks noChangeAspect="1" noChangeArrowheads="1"/>
                      </p:cNvPicPr>
                      <p:nvPr/>
                    </p:nvPicPr>
                    <p:blipFill>
                      <a:blip r:embed="rId10"/>
                      <a:srcRect/>
                      <a:stretch>
                        <a:fillRect/>
                      </a:stretch>
                    </p:blipFill>
                    <p:spPr bwMode="auto">
                      <a:xfrm>
                        <a:off x="358775" y="2795588"/>
                        <a:ext cx="1571137" cy="2874962"/>
                      </a:xfrm>
                      <a:prstGeom prst="rect">
                        <a:avLst/>
                      </a:prstGeom>
                      <a:noFill/>
                      <a:ln>
                        <a:noFill/>
                      </a:ln>
                      <a:extLst/>
                    </p:spPr>
                  </p:pic>
                </p:oleObj>
              </mc:Fallback>
            </mc:AlternateContent>
          </a:graphicData>
        </a:graphic>
      </p:graphicFrame>
      <p:grpSp>
        <p:nvGrpSpPr>
          <p:cNvPr id="23" name="组合 22"/>
          <p:cNvGrpSpPr/>
          <p:nvPr/>
        </p:nvGrpSpPr>
        <p:grpSpPr>
          <a:xfrm>
            <a:off x="0" y="1043645"/>
            <a:ext cx="2586038" cy="1672568"/>
            <a:chOff x="0" y="1043645"/>
            <a:chExt cx="2586038" cy="1672568"/>
          </a:xfrm>
        </p:grpSpPr>
        <p:graphicFrame>
          <p:nvGraphicFramePr>
            <p:cNvPr id="25" name="对象 24"/>
            <p:cNvGraphicFramePr>
              <a:graphicFrameLocks noChangeAspect="1"/>
            </p:cNvGraphicFramePr>
            <p:nvPr>
              <p:extLst>
                <p:ext uri="{D42A27DB-BD31-4B8C-83A1-F6EECF244321}">
                  <p14:modId xmlns:p14="http://schemas.microsoft.com/office/powerpoint/2010/main" val="1658273584"/>
                </p:ext>
              </p:extLst>
            </p:nvPr>
          </p:nvGraphicFramePr>
          <p:xfrm>
            <a:off x="39688" y="1460500"/>
            <a:ext cx="2546350" cy="1255713"/>
          </p:xfrm>
          <a:graphic>
            <a:graphicData uri="http://schemas.openxmlformats.org/presentationml/2006/ole">
              <mc:AlternateContent xmlns:mc="http://schemas.openxmlformats.org/markup-compatibility/2006">
                <mc:Choice xmlns:v="urn:schemas-microsoft-com:vml" Requires="v">
                  <p:oleObj spid="_x0000_s2976" name="Equation" r:id="rId11" imgW="1333440" imgH="660240" progId="Equation.DSMT4">
                    <p:embed/>
                  </p:oleObj>
                </mc:Choice>
                <mc:Fallback>
                  <p:oleObj name="Equation" r:id="rId11" imgW="1333440" imgH="660240" progId="Equation.DSMT4">
                    <p:embed/>
                    <p:pic>
                      <p:nvPicPr>
                        <p:cNvPr id="0" name=""/>
                        <p:cNvPicPr>
                          <a:picLocks noChangeAspect="1" noChangeArrowheads="1"/>
                        </p:cNvPicPr>
                        <p:nvPr/>
                      </p:nvPicPr>
                      <p:blipFill>
                        <a:blip r:embed="rId12"/>
                        <a:srcRect/>
                        <a:stretch>
                          <a:fillRect/>
                        </a:stretch>
                      </p:blipFill>
                      <p:spPr bwMode="auto">
                        <a:xfrm>
                          <a:off x="39688" y="1460500"/>
                          <a:ext cx="2546350" cy="125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文本框 25"/>
            <p:cNvSpPr txBox="1"/>
            <p:nvPr/>
          </p:nvSpPr>
          <p:spPr>
            <a:xfrm>
              <a:off x="0" y="1043645"/>
              <a:ext cx="1719839" cy="369332"/>
            </a:xfrm>
            <a:prstGeom prst="rect">
              <a:avLst/>
            </a:prstGeom>
            <a:noFill/>
          </p:spPr>
          <p:txBody>
            <a:bodyPr wrap="square" rtlCol="0">
              <a:spAutoFit/>
            </a:bodyPr>
            <a:lstStyle/>
            <a:p>
              <a:r>
                <a:rPr lang="en-US" altLang="zh-CN" b="1" i="1" dirty="0" smtClean="0">
                  <a:solidFill>
                    <a:srgbClr val="FF0000"/>
                  </a:solidFill>
                  <a:latin typeface="Times New Roman" panose="02020603050405020304" pitchFamily="18" charset="0"/>
                  <a:cs typeface="Times New Roman" panose="02020603050405020304" pitchFamily="18" charset="0"/>
                </a:rPr>
                <a:t>EAS Array</a:t>
              </a:r>
              <a:endParaRPr lang="zh-CN" altLang="en-US" b="1" i="1" dirty="0">
                <a:solidFill>
                  <a:srgbClr val="FF0000"/>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948429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0-#ppt_w/2"/>
                                          </p:val>
                                        </p:tav>
                                        <p:tav tm="100000">
                                          <p:val>
                                            <p:strVal val="#ppt_x"/>
                                          </p:val>
                                        </p:tav>
                                      </p:tavLst>
                                    </p:anim>
                                    <p:anim calcmode="lin" valueType="num">
                                      <p:cBhvr additive="base">
                                        <p:cTn id="28"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348846" y="1310095"/>
            <a:ext cx="2618509" cy="584775"/>
          </a:xfrm>
          <a:prstGeom prst="rect">
            <a:avLst/>
          </a:prstGeom>
        </p:spPr>
        <p:txBody>
          <a:bodyPr wrap="square">
            <a:spAutoFit/>
          </a:bodyPr>
          <a:lstStyle/>
          <a:p>
            <a:r>
              <a:rPr lang="en-US" altLang="zh-CN" sz="1600" b="1" dirty="0" smtClean="0">
                <a:solidFill>
                  <a:srgbClr val="FF0000"/>
                </a:solidFill>
                <a:latin typeface="Times New Roman" pitchFamily="18" charset="0"/>
                <a:cs typeface="Times New Roman" pitchFamily="18" charset="0"/>
              </a:rPr>
              <a:t>∆</a:t>
            </a:r>
            <a:r>
              <a:rPr lang="el-GR" altLang="zh-CN" sz="1600" b="1" i="1" dirty="0" smtClean="0">
                <a:solidFill>
                  <a:srgbClr val="FF0000"/>
                </a:solidFill>
                <a:latin typeface="Times New Roman" pitchFamily="18" charset="0"/>
                <a:cs typeface="Times New Roman" pitchFamily="18" charset="0"/>
              </a:rPr>
              <a:t>α</a:t>
            </a:r>
            <a:r>
              <a:rPr lang="en-US" altLang="zh-CN" sz="1600" b="1" i="1" dirty="0" smtClean="0">
                <a:solidFill>
                  <a:srgbClr val="FF0000"/>
                </a:solidFill>
                <a:latin typeface="Times New Roman" pitchFamily="18" charset="0"/>
                <a:cs typeface="Times New Roman" pitchFamily="18" charset="0"/>
              </a:rPr>
              <a:t> </a:t>
            </a:r>
            <a:r>
              <a:rPr lang="en-US" altLang="zh-CN" sz="1600" b="1" dirty="0" smtClean="0">
                <a:solidFill>
                  <a:srgbClr val="FF0000"/>
                </a:solidFill>
                <a:latin typeface="Times New Roman" pitchFamily="18" charset="0"/>
                <a:cs typeface="Times New Roman" pitchFamily="18" charset="0"/>
              </a:rPr>
              <a:t>(Sigma) </a:t>
            </a:r>
            <a:r>
              <a:rPr lang="en-US" altLang="zh-CN" sz="1600" b="1" i="1" dirty="0" smtClean="0">
                <a:solidFill>
                  <a:srgbClr val="FF0000"/>
                </a:solidFill>
                <a:latin typeface="Times New Roman" pitchFamily="18" charset="0"/>
                <a:cs typeface="Times New Roman" pitchFamily="18" charset="0"/>
              </a:rPr>
              <a:t>=</a:t>
            </a:r>
            <a:r>
              <a:rPr lang="en-US" altLang="zh-CN" sz="1600" b="1" dirty="0" smtClean="0">
                <a:solidFill>
                  <a:srgbClr val="FF0000"/>
                </a:solidFill>
                <a:latin typeface="Times New Roman" pitchFamily="18" charset="0"/>
                <a:cs typeface="Times New Roman" pitchFamily="18" charset="0"/>
              </a:rPr>
              <a:t>1.36</a:t>
            </a:r>
            <a:r>
              <a:rPr lang="zh-CN" altLang="zh-CN" sz="1600" b="1" dirty="0">
                <a:solidFill>
                  <a:srgbClr val="FF0000"/>
                </a:solidFill>
                <a:latin typeface="Times New Roman" pitchFamily="18" charset="0"/>
                <a:cs typeface="Times New Roman" pitchFamily="18" charset="0"/>
              </a:rPr>
              <a:t>±</a:t>
            </a:r>
            <a:r>
              <a:rPr lang="en-US" altLang="zh-CN" sz="1600" b="1" dirty="0">
                <a:solidFill>
                  <a:srgbClr val="FF0000"/>
                </a:solidFill>
                <a:latin typeface="Times New Roman" pitchFamily="18" charset="0"/>
                <a:cs typeface="Times New Roman" pitchFamily="18" charset="0"/>
              </a:rPr>
              <a:t>0.13</a:t>
            </a:r>
            <a:r>
              <a:rPr lang="en-US" altLang="zh-CN" sz="1600" b="1" baseline="30000" dirty="0">
                <a:solidFill>
                  <a:srgbClr val="FF0000"/>
                </a:solidFill>
                <a:latin typeface="Times New Roman" pitchFamily="18" charset="0"/>
                <a:cs typeface="Times New Roman" pitchFamily="18" charset="0"/>
              </a:rPr>
              <a:t>o</a:t>
            </a:r>
            <a:r>
              <a:rPr lang="en-US" altLang="zh-CN" sz="1600" b="1" dirty="0">
                <a:solidFill>
                  <a:srgbClr val="FF0000"/>
                </a:solidFill>
                <a:latin typeface="Times New Roman" pitchFamily="18" charset="0"/>
                <a:cs typeface="Times New Roman" pitchFamily="18" charset="0"/>
              </a:rPr>
              <a:t> </a:t>
            </a:r>
            <a:endParaRPr lang="en-US" altLang="zh-CN" sz="1600" b="1" dirty="0" smtClean="0">
              <a:solidFill>
                <a:srgbClr val="FF0000"/>
              </a:solidFill>
              <a:latin typeface="Times New Roman" pitchFamily="18" charset="0"/>
              <a:cs typeface="Times New Roman" pitchFamily="18" charset="0"/>
            </a:endParaRPr>
          </a:p>
          <a:p>
            <a:r>
              <a:rPr lang="en-US" altLang="zh-CN" sz="1600" b="1" dirty="0" smtClean="0">
                <a:solidFill>
                  <a:srgbClr val="FF0000"/>
                </a:solidFill>
                <a:latin typeface="Times New Roman" pitchFamily="18" charset="0"/>
                <a:cs typeface="Times New Roman" pitchFamily="18" charset="0"/>
              </a:rPr>
              <a:t>∆</a:t>
            </a:r>
            <a:r>
              <a:rPr lang="el-GR" altLang="zh-CN" sz="1600" b="1" i="1" dirty="0" smtClean="0">
                <a:solidFill>
                  <a:srgbClr val="FF0000"/>
                </a:solidFill>
                <a:latin typeface="Times New Roman" pitchFamily="18" charset="0"/>
                <a:cs typeface="Times New Roman" pitchFamily="18" charset="0"/>
              </a:rPr>
              <a:t>β</a:t>
            </a:r>
            <a:r>
              <a:rPr lang="zh-CN" altLang="en-US" sz="1600" b="1" dirty="0">
                <a:solidFill>
                  <a:srgbClr val="FF0000"/>
                </a:solidFill>
                <a:latin typeface="Times New Roman" pitchFamily="18" charset="0"/>
                <a:cs typeface="Times New Roman" pitchFamily="18" charset="0"/>
              </a:rPr>
              <a:t> </a:t>
            </a:r>
            <a:r>
              <a:rPr lang="en-US" altLang="zh-CN" sz="1600" b="1" dirty="0" smtClean="0">
                <a:solidFill>
                  <a:srgbClr val="FF0000"/>
                </a:solidFill>
                <a:latin typeface="Times New Roman" pitchFamily="18" charset="0"/>
                <a:cs typeface="Times New Roman" pitchFamily="18" charset="0"/>
              </a:rPr>
              <a:t>(Sigma)</a:t>
            </a:r>
            <a:r>
              <a:rPr lang="zh-CN" altLang="en-US" sz="1600" b="1" dirty="0" smtClean="0">
                <a:solidFill>
                  <a:srgbClr val="FF0000"/>
                </a:solidFill>
                <a:latin typeface="Times New Roman" pitchFamily="18" charset="0"/>
                <a:cs typeface="Times New Roman" pitchFamily="18" charset="0"/>
              </a:rPr>
              <a:t> </a:t>
            </a:r>
            <a:r>
              <a:rPr lang="en-US" altLang="zh-CN" sz="1600" b="1" i="1" dirty="0" smtClean="0">
                <a:solidFill>
                  <a:srgbClr val="FF0000"/>
                </a:solidFill>
                <a:latin typeface="Times New Roman" pitchFamily="18" charset="0"/>
                <a:cs typeface="Times New Roman" pitchFamily="18" charset="0"/>
              </a:rPr>
              <a:t>=</a:t>
            </a:r>
            <a:r>
              <a:rPr lang="en-US" altLang="zh-CN" sz="1600" b="1" dirty="0" smtClean="0">
                <a:solidFill>
                  <a:srgbClr val="FF0000"/>
                </a:solidFill>
                <a:latin typeface="Times New Roman" pitchFamily="18" charset="0"/>
                <a:cs typeface="Times New Roman" pitchFamily="18" charset="0"/>
              </a:rPr>
              <a:t>1.34</a:t>
            </a:r>
            <a:r>
              <a:rPr lang="zh-CN" altLang="zh-CN" sz="1600" b="1" dirty="0">
                <a:solidFill>
                  <a:srgbClr val="FF0000"/>
                </a:solidFill>
                <a:latin typeface="Times New Roman" pitchFamily="18" charset="0"/>
                <a:cs typeface="Times New Roman" pitchFamily="18" charset="0"/>
              </a:rPr>
              <a:t>±</a:t>
            </a:r>
            <a:r>
              <a:rPr lang="en-US" altLang="zh-CN" sz="1600" b="1" dirty="0" smtClean="0">
                <a:solidFill>
                  <a:srgbClr val="FF0000"/>
                </a:solidFill>
                <a:latin typeface="Times New Roman" pitchFamily="18" charset="0"/>
                <a:cs typeface="Times New Roman" pitchFamily="18" charset="0"/>
              </a:rPr>
              <a:t>0.12</a:t>
            </a:r>
            <a:r>
              <a:rPr lang="en-US" altLang="zh-CN" sz="1600" b="1" baseline="30000" dirty="0" smtClean="0">
                <a:solidFill>
                  <a:srgbClr val="FF0000"/>
                </a:solidFill>
                <a:latin typeface="Times New Roman" pitchFamily="18" charset="0"/>
                <a:cs typeface="Times New Roman" pitchFamily="18" charset="0"/>
              </a:rPr>
              <a:t>o</a:t>
            </a:r>
            <a:endParaRPr lang="zh-CN" altLang="en-US" sz="1600" b="1" dirty="0">
              <a:solidFill>
                <a:srgbClr val="FF0000"/>
              </a:solidFill>
              <a:latin typeface="Times New Roman" pitchFamily="18" charset="0"/>
              <a:cs typeface="Times New Roman" pitchFamily="18" charset="0"/>
            </a:endParaRPr>
          </a:p>
        </p:txBody>
      </p:sp>
      <p:sp>
        <p:nvSpPr>
          <p:cNvPr id="7" name="矩形 6"/>
          <p:cNvSpPr/>
          <p:nvPr/>
        </p:nvSpPr>
        <p:spPr>
          <a:xfrm>
            <a:off x="198781" y="4731367"/>
            <a:ext cx="8662190" cy="646331"/>
          </a:xfrm>
          <a:prstGeom prst="rect">
            <a:avLst/>
          </a:prstGeom>
        </p:spPr>
        <p:txBody>
          <a:bodyPr wrap="square">
            <a:spAutoFit/>
          </a:bodyPr>
          <a:lstStyle/>
          <a:p>
            <a:r>
              <a:rPr lang="en-US" altLang="zh-CN" b="1" dirty="0">
                <a:solidFill>
                  <a:srgbClr val="0000FF"/>
                </a:solidFill>
                <a:latin typeface="Times New Roman" pitchFamily="18" charset="0"/>
                <a:cs typeface="Times New Roman" pitchFamily="18" charset="0"/>
              </a:rPr>
              <a:t>The angular resolution of the EAS array can be estimated from Monte Carlo simulation, </a:t>
            </a:r>
            <a:r>
              <a:rPr lang="en-US" altLang="zh-CN" b="1" dirty="0" smtClean="0">
                <a:solidFill>
                  <a:srgbClr val="0000FF"/>
                </a:solidFill>
                <a:latin typeface="Times New Roman" pitchFamily="18" charset="0"/>
                <a:cs typeface="Times New Roman" pitchFamily="18" charset="0"/>
              </a:rPr>
              <a:t>which</a:t>
            </a:r>
            <a:r>
              <a:rPr lang="zh-CN" altLang="en-US" b="1" dirty="0" smtClean="0">
                <a:solidFill>
                  <a:srgbClr val="0000FF"/>
                </a:solidFill>
                <a:latin typeface="Times New Roman" pitchFamily="18" charset="0"/>
                <a:cs typeface="Times New Roman" pitchFamily="18" charset="0"/>
              </a:rPr>
              <a:t> </a:t>
            </a:r>
            <a:r>
              <a:rPr lang="en-US" altLang="zh-CN" b="1" dirty="0" smtClean="0">
                <a:solidFill>
                  <a:srgbClr val="0000FF"/>
                </a:solidFill>
                <a:latin typeface="Times New Roman" pitchFamily="18" charset="0"/>
                <a:cs typeface="Times New Roman" pitchFamily="18" charset="0"/>
              </a:rPr>
              <a:t>is </a:t>
            </a:r>
            <a:r>
              <a:rPr lang="en-US" altLang="zh-CN" b="1" dirty="0">
                <a:solidFill>
                  <a:srgbClr val="0000FF"/>
                </a:solidFill>
                <a:latin typeface="Times New Roman" pitchFamily="18" charset="0"/>
                <a:cs typeface="Times New Roman" pitchFamily="18" charset="0"/>
              </a:rPr>
              <a:t>~0.9</a:t>
            </a:r>
            <a:r>
              <a:rPr lang="en-US" altLang="zh-CN" b="1" baseline="30000" dirty="0">
                <a:solidFill>
                  <a:srgbClr val="0000FF"/>
                </a:solidFill>
                <a:latin typeface="Times New Roman" pitchFamily="18" charset="0"/>
                <a:cs typeface="Times New Roman" pitchFamily="18" charset="0"/>
              </a:rPr>
              <a:t>o</a:t>
            </a:r>
            <a:r>
              <a:rPr lang="en-US" altLang="zh-CN" b="1" dirty="0">
                <a:solidFill>
                  <a:srgbClr val="0000FF"/>
                </a:solidFill>
                <a:latin typeface="Times New Roman" pitchFamily="18" charset="0"/>
                <a:cs typeface="Times New Roman" pitchFamily="18" charset="0"/>
              </a:rPr>
              <a:t> </a:t>
            </a:r>
            <a:r>
              <a:rPr lang="en-US" altLang="zh-CN" b="1" dirty="0" smtClean="0">
                <a:solidFill>
                  <a:srgbClr val="0000FF"/>
                </a:solidFill>
                <a:latin typeface="Times New Roman" pitchFamily="18" charset="0"/>
                <a:cs typeface="Times New Roman" pitchFamily="18" charset="0"/>
              </a:rPr>
              <a:t>.</a:t>
            </a:r>
            <a:endParaRPr lang="zh-CN" altLang="en-US" b="1" dirty="0">
              <a:solidFill>
                <a:srgbClr val="0000FF"/>
              </a:solidFill>
              <a:latin typeface="Times New Roman" pitchFamily="18" charset="0"/>
              <a:cs typeface="Times New Roman" pitchFamily="18" charset="0"/>
            </a:endParaRPr>
          </a:p>
        </p:txBody>
      </p:sp>
      <p:sp>
        <p:nvSpPr>
          <p:cNvPr id="8" name="矩形 7"/>
          <p:cNvSpPr/>
          <p:nvPr/>
        </p:nvSpPr>
        <p:spPr>
          <a:xfrm>
            <a:off x="139270" y="5743998"/>
            <a:ext cx="8422839" cy="707886"/>
          </a:xfrm>
          <a:prstGeom prst="rect">
            <a:avLst/>
          </a:prstGeom>
        </p:spPr>
        <p:txBody>
          <a:bodyPr wrap="square">
            <a:spAutoFit/>
          </a:bodyPr>
          <a:lstStyle/>
          <a:p>
            <a:r>
              <a:rPr lang="en-US" altLang="zh-CN" sz="2000" b="1" dirty="0">
                <a:solidFill>
                  <a:srgbClr val="0000FF"/>
                </a:solidFill>
                <a:latin typeface="Times New Roman" pitchFamily="18" charset="0"/>
                <a:cs typeface="Times New Roman" pitchFamily="18" charset="0"/>
              </a:rPr>
              <a:t>In this case, the </a:t>
            </a:r>
            <a:r>
              <a:rPr lang="en-US" altLang="zh-CN" sz="2000" b="1" dirty="0" smtClean="0">
                <a:solidFill>
                  <a:srgbClr val="0000FF"/>
                </a:solidFill>
                <a:latin typeface="Times New Roman" pitchFamily="18" charset="0"/>
                <a:cs typeface="Times New Roman" pitchFamily="18" charset="0"/>
              </a:rPr>
              <a:t>angular distribution </a:t>
            </a:r>
            <a:r>
              <a:rPr lang="en-US" altLang="zh-CN" sz="2000" b="1" dirty="0">
                <a:solidFill>
                  <a:srgbClr val="0000FF"/>
                </a:solidFill>
                <a:latin typeface="Times New Roman" pitchFamily="18" charset="0"/>
                <a:cs typeface="Times New Roman" pitchFamily="18" charset="0"/>
              </a:rPr>
              <a:t>of the water-lens telescope </a:t>
            </a:r>
            <a:r>
              <a:rPr lang="en-US" altLang="zh-CN" sz="2000" b="1" dirty="0" smtClean="0">
                <a:solidFill>
                  <a:srgbClr val="0000FF"/>
                </a:solidFill>
                <a:latin typeface="Times New Roman" pitchFamily="18" charset="0"/>
                <a:cs typeface="Times New Roman" pitchFamily="18" charset="0"/>
              </a:rPr>
              <a:t>is</a:t>
            </a:r>
            <a:r>
              <a:rPr lang="zh-CN" altLang="en-US" sz="2000" b="1" dirty="0" smtClean="0">
                <a:solidFill>
                  <a:srgbClr val="0000FF"/>
                </a:solidFill>
                <a:latin typeface="Times New Roman" pitchFamily="18" charset="0"/>
                <a:cs typeface="Times New Roman" pitchFamily="18" charset="0"/>
              </a:rPr>
              <a:t> </a:t>
            </a:r>
            <a:r>
              <a:rPr lang="en-US" altLang="zh-CN" sz="2000" b="1" dirty="0" smtClean="0">
                <a:solidFill>
                  <a:srgbClr val="0000FF"/>
                </a:solidFill>
                <a:latin typeface="Times New Roman" pitchFamily="18" charset="0"/>
                <a:cs typeface="Times New Roman" pitchFamily="18" charset="0"/>
              </a:rPr>
              <a:t>estimated </a:t>
            </a:r>
            <a:r>
              <a:rPr lang="en-US" altLang="zh-CN" sz="2000" b="1" dirty="0">
                <a:solidFill>
                  <a:srgbClr val="0000FF"/>
                </a:solidFill>
                <a:latin typeface="Times New Roman" pitchFamily="18" charset="0"/>
                <a:cs typeface="Times New Roman" pitchFamily="18" charset="0"/>
              </a:rPr>
              <a:t>as ~</a:t>
            </a:r>
            <a:r>
              <a:rPr lang="en-US" altLang="zh-CN" sz="2000" b="1" dirty="0" smtClean="0">
                <a:solidFill>
                  <a:srgbClr val="0000FF"/>
                </a:solidFill>
                <a:latin typeface="Times New Roman" pitchFamily="18" charset="0"/>
                <a:cs typeface="Times New Roman" pitchFamily="18" charset="0"/>
              </a:rPr>
              <a:t>0.9</a:t>
            </a:r>
            <a:r>
              <a:rPr lang="en-US" altLang="zh-CN" sz="2000" b="1" baseline="30000" dirty="0" smtClean="0">
                <a:solidFill>
                  <a:srgbClr val="0000FF"/>
                </a:solidFill>
                <a:latin typeface="Times New Roman" pitchFamily="18" charset="0"/>
                <a:cs typeface="Times New Roman" pitchFamily="18" charset="0"/>
              </a:rPr>
              <a:t>o</a:t>
            </a:r>
            <a:r>
              <a:rPr lang="en-US" altLang="zh-CN" sz="2000" b="1" dirty="0">
                <a:solidFill>
                  <a:srgbClr val="0000FF"/>
                </a:solidFill>
                <a:latin typeface="Times New Roman" pitchFamily="18" charset="0"/>
                <a:cs typeface="Times New Roman" pitchFamily="18" charset="0"/>
              </a:rPr>
              <a:t>, </a:t>
            </a:r>
            <a:r>
              <a:rPr lang="en-US" altLang="zh-CN" sz="2000" b="1" dirty="0" smtClean="0">
                <a:solidFill>
                  <a:srgbClr val="0000FF"/>
                </a:solidFill>
                <a:latin typeface="Times New Roman" pitchFamily="18" charset="0"/>
                <a:cs typeface="Times New Roman" pitchFamily="18" charset="0"/>
              </a:rPr>
              <a:t> which is</a:t>
            </a:r>
            <a:r>
              <a:rPr lang="zh-CN" altLang="en-US" sz="2000" b="1" dirty="0" smtClean="0">
                <a:solidFill>
                  <a:srgbClr val="0000FF"/>
                </a:solidFill>
                <a:latin typeface="Times New Roman" pitchFamily="18" charset="0"/>
                <a:cs typeface="Times New Roman" pitchFamily="18" charset="0"/>
              </a:rPr>
              <a:t> </a:t>
            </a:r>
            <a:r>
              <a:rPr lang="en-US" altLang="zh-CN" sz="2000" b="1" dirty="0" smtClean="0">
                <a:solidFill>
                  <a:srgbClr val="0000FF"/>
                </a:solidFill>
                <a:latin typeface="Times New Roman" pitchFamily="18" charset="0"/>
                <a:cs typeface="Times New Roman" pitchFamily="18" charset="0"/>
              </a:rPr>
              <a:t>consistent </a:t>
            </a:r>
            <a:r>
              <a:rPr lang="en-US" altLang="zh-CN" sz="2000" b="1" dirty="0">
                <a:solidFill>
                  <a:srgbClr val="0000FF"/>
                </a:solidFill>
                <a:latin typeface="Times New Roman" pitchFamily="18" charset="0"/>
                <a:cs typeface="Times New Roman" pitchFamily="18" charset="0"/>
              </a:rPr>
              <a:t>with the </a:t>
            </a:r>
            <a:r>
              <a:rPr lang="en-US" altLang="zh-CN" sz="2000" b="1" dirty="0" smtClean="0">
                <a:solidFill>
                  <a:srgbClr val="0000FF"/>
                </a:solidFill>
                <a:latin typeface="Times New Roman" pitchFamily="18" charset="0"/>
                <a:cs typeface="Times New Roman" pitchFamily="18" charset="0"/>
              </a:rPr>
              <a:t>expectation.</a:t>
            </a:r>
            <a:endParaRPr lang="zh-CN" altLang="zh-CN" sz="2000" b="1" dirty="0">
              <a:solidFill>
                <a:srgbClr val="0000FF"/>
              </a:solidFill>
              <a:latin typeface="Times New Roman" pitchFamily="18" charset="0"/>
              <a:cs typeface="Times New Roman" pitchFamily="18" charset="0"/>
            </a:endParaRPr>
          </a:p>
        </p:txBody>
      </p:sp>
      <p:sp>
        <p:nvSpPr>
          <p:cNvPr id="9" name="动作按钮: 第一张 8">
            <a:hlinkClick r:id="rId3" action="ppaction://hlinksldjump" highlightClick="1"/>
          </p:cNvPr>
          <p:cNvSpPr/>
          <p:nvPr/>
        </p:nvSpPr>
        <p:spPr>
          <a:xfrm>
            <a:off x="8860971" y="6585856"/>
            <a:ext cx="283029" cy="272143"/>
          </a:xfrm>
          <a:prstGeom prst="actionButtonHom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
          <p:cNvSpPr txBox="1"/>
          <p:nvPr/>
        </p:nvSpPr>
        <p:spPr>
          <a:xfrm>
            <a:off x="-1" y="535278"/>
            <a:ext cx="4716016" cy="461665"/>
          </a:xfrm>
          <a:prstGeom prst="rect">
            <a:avLst/>
          </a:prstGeom>
        </p:spPr>
        <p:txBody>
          <a:bodyPr vert="horz" lIns="91440" tIns="45720" rIns="91440" bIns="45720" rtlCol="0">
            <a:normAutofit fontScale="92500"/>
          </a:bodyPr>
          <a:lstStyle>
            <a:defPPr>
              <a:defRPr lang="zh-CN"/>
            </a:defPPr>
            <a:lvl1pPr marL="342900" indent="-342900">
              <a:spcBef>
                <a:spcPct val="20000"/>
              </a:spcBef>
              <a:buFont typeface="Arial" panose="020B0604020202020204" pitchFamily="34" charset="0"/>
              <a:buChar char="•"/>
              <a:defRPr sz="2400" b="1">
                <a:solidFill>
                  <a:srgbClr val="0000FF"/>
                </a:solidFill>
                <a:latin typeface="Times New Roman" panose="02020603050405020304" pitchFamily="18" charset="0"/>
                <a:cs typeface="Times New Roman" panose="02020603050405020304" pitchFamily="18" charset="0"/>
              </a:defRPr>
            </a:lvl1pPr>
          </a:lstStyle>
          <a:p>
            <a:r>
              <a:rPr lang="zh-CN" altLang="en-US" dirty="0" smtClean="0"/>
              <a:t>Estimation of angular </a:t>
            </a:r>
            <a:r>
              <a:rPr lang="en-US" altLang="zh-CN" dirty="0" smtClean="0"/>
              <a:t>distribution</a:t>
            </a:r>
            <a:endParaRPr lang="zh-CN" altLang="en-US" dirty="0" smtClean="0"/>
          </a:p>
        </p:txBody>
      </p:sp>
      <p:pic>
        <p:nvPicPr>
          <p:cNvPr id="3" name="图片 2"/>
          <p:cNvPicPr>
            <a:picLocks noChangeAspect="1"/>
          </p:cNvPicPr>
          <p:nvPr/>
        </p:nvPicPr>
        <p:blipFill>
          <a:blip r:embed="rId4"/>
          <a:stretch>
            <a:fillRect/>
          </a:stretch>
        </p:blipFill>
        <p:spPr>
          <a:xfrm>
            <a:off x="198781" y="1258368"/>
            <a:ext cx="6150065" cy="2811888"/>
          </a:xfrm>
          <a:prstGeom prst="rect">
            <a:avLst/>
          </a:prstGeom>
        </p:spPr>
      </p:pic>
      <p:sp>
        <p:nvSpPr>
          <p:cNvPr id="5" name="矩形 4"/>
          <p:cNvSpPr/>
          <p:nvPr/>
        </p:nvSpPr>
        <p:spPr>
          <a:xfrm>
            <a:off x="6348846" y="2261170"/>
            <a:ext cx="2535677" cy="1569660"/>
          </a:xfrm>
          <a:prstGeom prst="rect">
            <a:avLst/>
          </a:prstGeom>
        </p:spPr>
        <p:txBody>
          <a:bodyPr wrap="square">
            <a:spAutoFit/>
          </a:bodyPr>
          <a:lstStyle/>
          <a:p>
            <a:r>
              <a:rPr lang="en-US" altLang="zh-CN" sz="1600" b="1" kern="100" dirty="0" smtClean="0">
                <a:solidFill>
                  <a:srgbClr val="FF00FF"/>
                </a:solidFill>
                <a:latin typeface="Times New Roman" panose="02020603050405020304" pitchFamily="18" charset="0"/>
                <a:cs typeface="Times New Roman" panose="02020603050405020304" pitchFamily="18" charset="0"/>
              </a:rPr>
              <a:t>Coincident </a:t>
            </a:r>
            <a:r>
              <a:rPr lang="en-US" altLang="zh-CN" sz="1600" b="1" kern="100" dirty="0">
                <a:solidFill>
                  <a:srgbClr val="FF00FF"/>
                </a:solidFill>
                <a:latin typeface="Times New Roman" panose="02020603050405020304" pitchFamily="18" charset="0"/>
                <a:cs typeface="Times New Roman" panose="02020603050405020304" pitchFamily="18" charset="0"/>
              </a:rPr>
              <a:t>events</a:t>
            </a:r>
            <a:r>
              <a:rPr lang="en-US" altLang="zh-CN" sz="1600" b="1" dirty="0">
                <a:solidFill>
                  <a:srgbClr val="FF00FF"/>
                </a:solidFill>
                <a:latin typeface="Times New Roman" panose="02020603050405020304" pitchFamily="18" charset="0"/>
                <a:cs typeface="Times New Roman" panose="02020603050405020304" pitchFamily="18" charset="0"/>
              </a:rPr>
              <a:t> </a:t>
            </a:r>
            <a:r>
              <a:rPr lang="en-US" altLang="zh-CN" sz="1600" b="1" dirty="0" smtClean="0">
                <a:solidFill>
                  <a:srgbClr val="FF00FF"/>
                </a:solidFill>
                <a:latin typeface="Times New Roman" panose="02020603050405020304" pitchFamily="18" charset="0"/>
                <a:cs typeface="Times New Roman" panose="02020603050405020304" pitchFamily="18" charset="0"/>
              </a:rPr>
              <a:t>:</a:t>
            </a:r>
          </a:p>
          <a:p>
            <a:r>
              <a:rPr lang="zh-CN" altLang="en-US" sz="1600" b="1" dirty="0" smtClean="0">
                <a:solidFill>
                  <a:srgbClr val="FF0000"/>
                </a:solidFill>
                <a:latin typeface="Times New Roman" panose="02020603050405020304" pitchFamily="18" charset="0"/>
                <a:cs typeface="Times New Roman" panose="02020603050405020304" pitchFamily="18" charset="0"/>
              </a:rPr>
              <a:t>∆</a:t>
            </a:r>
            <a:r>
              <a:rPr lang="el-GR" altLang="zh-CN" sz="1600" b="1" dirty="0" smtClean="0">
                <a:solidFill>
                  <a:srgbClr val="FF0000"/>
                </a:solidFill>
                <a:latin typeface="Times New Roman" panose="02020603050405020304" pitchFamily="18" charset="0"/>
                <a:cs typeface="Times New Roman" panose="02020603050405020304" pitchFamily="18" charset="0"/>
              </a:rPr>
              <a:t>α</a:t>
            </a:r>
            <a:r>
              <a:rPr lang="en-US" altLang="zh-CN" sz="1600" b="1" dirty="0">
                <a:solidFill>
                  <a:srgbClr val="FF0000"/>
                </a:solidFill>
                <a:latin typeface="Times New Roman" panose="02020603050405020304" pitchFamily="18" charset="0"/>
                <a:cs typeface="Times New Roman" panose="02020603050405020304" pitchFamily="18" charset="0"/>
              </a:rPr>
              <a:t>, </a:t>
            </a:r>
            <a:r>
              <a:rPr lang="el-GR" altLang="zh-CN" sz="1600" b="1" dirty="0">
                <a:solidFill>
                  <a:srgbClr val="FF0000"/>
                </a:solidFill>
                <a:latin typeface="Times New Roman" panose="02020603050405020304" pitchFamily="18" charset="0"/>
                <a:cs typeface="Times New Roman" panose="02020603050405020304" pitchFamily="18" charset="0"/>
              </a:rPr>
              <a:t>∆β</a:t>
            </a:r>
            <a:r>
              <a:rPr lang="en-US" altLang="zh-CN" sz="1600" b="1" dirty="0">
                <a:solidFill>
                  <a:srgbClr val="FF0000"/>
                </a:solidFill>
                <a:latin typeface="Times New Roman" panose="02020603050405020304" pitchFamily="18" charset="0"/>
                <a:cs typeface="Times New Roman" panose="02020603050405020304" pitchFamily="18" charset="0"/>
              </a:rPr>
              <a:t> denote the E-W and N-S differences between the reconstructed direction </a:t>
            </a:r>
            <a:r>
              <a:rPr lang="zh-CN" altLang="en-US" sz="1600" b="1" dirty="0" smtClean="0">
                <a:solidFill>
                  <a:srgbClr val="FF0000"/>
                </a:solidFill>
                <a:latin typeface="Times New Roman" panose="02020603050405020304" pitchFamily="18" charset="0"/>
                <a:cs typeface="Times New Roman" panose="02020603050405020304" pitchFamily="18" charset="0"/>
              </a:rPr>
              <a:t>cosine </a:t>
            </a:r>
            <a:r>
              <a:rPr lang="en-US" altLang="zh-CN" sz="1600" b="1" dirty="0" smtClean="0">
                <a:solidFill>
                  <a:srgbClr val="FF0000"/>
                </a:solidFill>
                <a:latin typeface="Times New Roman" panose="02020603050405020304" pitchFamily="18" charset="0"/>
                <a:cs typeface="Times New Roman" panose="02020603050405020304" pitchFamily="18" charset="0"/>
              </a:rPr>
              <a:t>of </a:t>
            </a:r>
            <a:r>
              <a:rPr lang="en-US" altLang="zh-CN" sz="1600" b="1" dirty="0">
                <a:solidFill>
                  <a:srgbClr val="FF0000"/>
                </a:solidFill>
                <a:latin typeface="Times New Roman" panose="02020603050405020304" pitchFamily="18" charset="0"/>
                <a:cs typeface="Times New Roman" panose="02020603050405020304" pitchFamily="18" charset="0"/>
              </a:rPr>
              <a:t>the EAS </a:t>
            </a:r>
            <a:r>
              <a:rPr lang="en-US" altLang="zh-CN" sz="1600" b="1" dirty="0" smtClean="0">
                <a:solidFill>
                  <a:srgbClr val="FF0000"/>
                </a:solidFill>
                <a:latin typeface="Times New Roman" panose="02020603050405020304" pitchFamily="18" charset="0"/>
                <a:cs typeface="Times New Roman" panose="02020603050405020304" pitchFamily="18" charset="0"/>
              </a:rPr>
              <a:t>array </a:t>
            </a:r>
            <a:r>
              <a:rPr lang="en-US" altLang="zh-CN" sz="1600" b="1" smtClean="0">
                <a:solidFill>
                  <a:srgbClr val="FF0000"/>
                </a:solidFill>
                <a:latin typeface="Times New Roman" panose="02020603050405020304" pitchFamily="18" charset="0"/>
                <a:cs typeface="Times New Roman" panose="02020603050405020304" pitchFamily="18" charset="0"/>
              </a:rPr>
              <a:t>and one </a:t>
            </a:r>
            <a:r>
              <a:rPr lang="en-US" altLang="zh-CN" sz="1600" b="1" dirty="0">
                <a:solidFill>
                  <a:srgbClr val="FF0000"/>
                </a:solidFill>
                <a:latin typeface="Times New Roman" panose="02020603050405020304" pitchFamily="18" charset="0"/>
                <a:cs typeface="Times New Roman" panose="02020603050405020304" pitchFamily="18" charset="0"/>
              </a:rPr>
              <a:t>of water-lens. </a:t>
            </a:r>
            <a:endParaRPr lang="zh-CN" altLang="en-US" sz="1600" b="1" dirty="0">
              <a:solidFill>
                <a:srgbClr val="FF0000"/>
              </a:solidFill>
              <a:latin typeface="Times New Roman" panose="02020603050405020304" pitchFamily="18" charset="0"/>
              <a:cs typeface="Times New Roman" panose="02020603050405020304" pitchFamily="18" charset="0"/>
            </a:endParaRPr>
          </a:p>
        </p:txBody>
      </p:sp>
      <p:sp>
        <p:nvSpPr>
          <p:cNvPr id="10" name="文本框 9"/>
          <p:cNvSpPr txBox="1"/>
          <p:nvPr/>
        </p:nvSpPr>
        <p:spPr>
          <a:xfrm>
            <a:off x="2930236" y="3543483"/>
            <a:ext cx="852056" cy="230832"/>
          </a:xfrm>
          <a:prstGeom prst="rect">
            <a:avLst/>
          </a:prstGeom>
          <a:noFill/>
        </p:spPr>
        <p:txBody>
          <a:bodyPr wrap="square" rtlCol="0">
            <a:spAutoFit/>
          </a:bodyPr>
          <a:lstStyle/>
          <a:p>
            <a:r>
              <a:rPr lang="en-US" altLang="zh-CN" sz="900" b="1" dirty="0" smtClean="0">
                <a:solidFill>
                  <a:srgbClr val="006600"/>
                </a:solidFill>
                <a:latin typeface="Times New Roman" panose="02020603050405020304" pitchFamily="18" charset="0"/>
                <a:cs typeface="Times New Roman" panose="02020603050405020304" pitchFamily="18" charset="0"/>
              </a:rPr>
              <a:t>No 21 PMT</a:t>
            </a:r>
            <a:endParaRPr lang="zh-CN" altLang="en-US" sz="900" b="1" dirty="0">
              <a:solidFill>
                <a:srgbClr val="0066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29477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p:nvPr/>
        </p:nvSpPr>
        <p:spPr>
          <a:xfrm>
            <a:off x="446810" y="56220"/>
            <a:ext cx="9129156" cy="461665"/>
          </a:xfrm>
          <a:prstGeom prst="rect">
            <a:avLst/>
          </a:prstGeom>
        </p:spPr>
        <p:txBody>
          <a:bodyPr vert="horz" lIns="91440" tIns="45720" rIns="91440" bIns="45720" rtlCol="0">
            <a:noAutofit/>
          </a:bodyPr>
          <a:lstStyle>
            <a:defPPr>
              <a:defRPr lang="zh-CN"/>
            </a:defPPr>
            <a:lvl1pPr marL="342900" indent="-342900">
              <a:spcBef>
                <a:spcPct val="20000"/>
              </a:spcBef>
              <a:buFont typeface="Arial" panose="020B0604020202020204" pitchFamily="34" charset="0"/>
              <a:buChar char="•"/>
              <a:defRPr sz="2400" b="1">
                <a:solidFill>
                  <a:srgbClr val="0000FF"/>
                </a:solidFill>
                <a:latin typeface="Times New Roman" panose="02020603050405020304" pitchFamily="18" charset="0"/>
                <a:cs typeface="Times New Roman" panose="02020603050405020304" pitchFamily="18" charset="0"/>
              </a:defRPr>
            </a:lvl1pPr>
          </a:lstStyle>
          <a:p>
            <a:pPr marL="0" indent="0" algn="ctr">
              <a:buNone/>
            </a:pPr>
            <a:r>
              <a:rPr lang="en-US" altLang="zh-CN" sz="3200" dirty="0" smtClean="0"/>
              <a:t>Statues and Future Plans</a:t>
            </a:r>
            <a:endParaRPr lang="zh-CN" altLang="en-US" sz="3200" dirty="0"/>
          </a:p>
        </p:txBody>
      </p:sp>
      <p:graphicFrame>
        <p:nvGraphicFramePr>
          <p:cNvPr id="6" name="图示 5"/>
          <p:cNvGraphicFramePr/>
          <p:nvPr>
            <p:extLst>
              <p:ext uri="{D42A27DB-BD31-4B8C-83A1-F6EECF244321}">
                <p14:modId xmlns:p14="http://schemas.microsoft.com/office/powerpoint/2010/main" val="3604344904"/>
              </p:ext>
            </p:extLst>
          </p:nvPr>
        </p:nvGraphicFramePr>
        <p:xfrm>
          <a:off x="161034" y="958535"/>
          <a:ext cx="4652082" cy="57633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动作按钮: 第一张 23">
            <a:hlinkClick r:id="rId8" action="ppaction://hlinksldjump" highlightClick="1"/>
          </p:cNvPr>
          <p:cNvSpPr/>
          <p:nvPr/>
        </p:nvSpPr>
        <p:spPr>
          <a:xfrm>
            <a:off x="8850086" y="6585856"/>
            <a:ext cx="293914" cy="272143"/>
          </a:xfrm>
          <a:prstGeom prst="actionButtonHom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p:nvPicPr>
        <p:blipFill rotWithShape="1">
          <a:blip r:embed="rId9" cstate="print">
            <a:extLst>
              <a:ext uri="{28A0092B-C50C-407E-A947-70E740481C1C}">
                <a14:useLocalDpi xmlns:a14="http://schemas.microsoft.com/office/drawing/2010/main" val="0"/>
              </a:ext>
            </a:extLst>
          </a:blip>
          <a:srcRect l="15493" r="20469" b="41972"/>
          <a:stretch/>
        </p:blipFill>
        <p:spPr>
          <a:xfrm>
            <a:off x="3669829" y="1218001"/>
            <a:ext cx="1095136" cy="882104"/>
          </a:xfrm>
          <a:prstGeom prst="rect">
            <a:avLst/>
          </a:prstGeom>
        </p:spPr>
      </p:pic>
      <p:pic>
        <p:nvPicPr>
          <p:cNvPr id="3074"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11388" y="1209028"/>
            <a:ext cx="463868" cy="786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图片 1"/>
          <p:cNvPicPr>
            <a:picLocks noChangeAspect="1"/>
          </p:cNvPicPr>
          <p:nvPr/>
        </p:nvPicPr>
        <p:blipFill rotWithShape="1">
          <a:blip r:embed="rId11" cstate="print">
            <a:extLst>
              <a:ext uri="{28A0092B-C50C-407E-A947-70E740481C1C}">
                <a14:useLocalDpi xmlns:a14="http://schemas.microsoft.com/office/drawing/2010/main" val="0"/>
              </a:ext>
            </a:extLst>
          </a:blip>
          <a:srcRect l="32047" t="7562" r="32047" b="6495"/>
          <a:stretch/>
        </p:blipFill>
        <p:spPr>
          <a:xfrm>
            <a:off x="5705155" y="2920452"/>
            <a:ext cx="742397" cy="1128974"/>
          </a:xfrm>
          <a:prstGeom prst="rect">
            <a:avLst/>
          </a:prstGeom>
        </p:spPr>
      </p:pic>
      <p:pic>
        <p:nvPicPr>
          <p:cNvPr id="13" name="图片 12"/>
          <p:cNvPicPr>
            <a:picLocks noChangeAspect="1"/>
          </p:cNvPicPr>
          <p:nvPr/>
        </p:nvPicPr>
        <p:blipFill rotWithShape="1">
          <a:blip r:embed="rId12">
            <a:extLst>
              <a:ext uri="{28A0092B-C50C-407E-A947-70E740481C1C}">
                <a14:useLocalDpi xmlns:a14="http://schemas.microsoft.com/office/drawing/2010/main" val="0"/>
              </a:ext>
            </a:extLst>
          </a:blip>
          <a:srcRect l="32047" t="7562" r="32047" b="6495"/>
          <a:stretch/>
        </p:blipFill>
        <p:spPr>
          <a:xfrm>
            <a:off x="6851013" y="3888653"/>
            <a:ext cx="1952600" cy="2969347"/>
          </a:xfrm>
          <a:prstGeom prst="rect">
            <a:avLst/>
          </a:prstGeom>
        </p:spPr>
      </p:pic>
    </p:spTree>
    <p:extLst>
      <p:ext uri="{BB962C8B-B14F-4D97-AF65-F5344CB8AC3E}">
        <p14:creationId xmlns:p14="http://schemas.microsoft.com/office/powerpoint/2010/main" val="5547234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54" y="2790978"/>
            <a:ext cx="9130793" cy="3692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标题 1"/>
          <p:cNvSpPr>
            <a:spLocks noGrp="1"/>
          </p:cNvSpPr>
          <p:nvPr>
            <p:ph type="title"/>
          </p:nvPr>
        </p:nvSpPr>
        <p:spPr>
          <a:xfrm>
            <a:off x="-36512" y="188640"/>
            <a:ext cx="9144000" cy="1143000"/>
          </a:xfrm>
        </p:spPr>
        <p:txBody>
          <a:bodyPr>
            <a:normAutofit/>
          </a:bodyPr>
          <a:lstStyle/>
          <a:p>
            <a:pPr algn="ctr"/>
            <a:r>
              <a:rPr lang="en-US" altLang="zh-CN" sz="3600" b="1" dirty="0" smtClean="0">
                <a:solidFill>
                  <a:srgbClr val="0000FF"/>
                </a:solidFill>
                <a:latin typeface="Times New Roman" panose="02020603050405020304" pitchFamily="18" charset="0"/>
                <a:cs typeface="Times New Roman" panose="02020603050405020304" pitchFamily="18" charset="0"/>
              </a:rPr>
              <a:t>High altitude (&gt;5000m) candidate site in Tibetan Plateau</a:t>
            </a:r>
            <a:endParaRPr lang="zh-CN" altLang="en-US" sz="3600" b="1" dirty="0">
              <a:solidFill>
                <a:srgbClr val="0000FF"/>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4427984" y="2884294"/>
            <a:ext cx="4766582" cy="369332"/>
          </a:xfrm>
          <a:prstGeom prst="rect">
            <a:avLst/>
          </a:prstGeom>
          <a:noFill/>
        </p:spPr>
        <p:txBody>
          <a:bodyPr wrap="square" rtlCol="0">
            <a:spAutoFit/>
          </a:bodyPr>
          <a:lstStyle/>
          <a:p>
            <a:r>
              <a:rPr lang="en-US" altLang="zh-CN" b="1" dirty="0">
                <a:solidFill>
                  <a:srgbClr val="0000CC"/>
                </a:solidFill>
                <a:latin typeface="Times New Roman" panose="02020603050405020304" pitchFamily="18" charset="0"/>
                <a:cs typeface="Times New Roman" panose="02020603050405020304" pitchFamily="18" charset="0"/>
              </a:rPr>
              <a:t>L. W. Jones and D.M. </a:t>
            </a:r>
            <a:r>
              <a:rPr lang="en-US" altLang="zh-CN" b="1" dirty="0" smtClean="0">
                <a:solidFill>
                  <a:srgbClr val="0000CC"/>
                </a:solidFill>
                <a:latin typeface="Times New Roman" panose="02020603050405020304" pitchFamily="18" charset="0"/>
                <a:cs typeface="Times New Roman" panose="02020603050405020304" pitchFamily="18" charset="0"/>
              </a:rPr>
              <a:t>Mei, ICRC1999, 2.524</a:t>
            </a:r>
            <a:r>
              <a:rPr lang="en-US" altLang="zh-CN" b="1" dirty="0">
                <a:solidFill>
                  <a:srgbClr val="0000CC"/>
                </a:solidFill>
                <a:latin typeface="Times New Roman" panose="02020603050405020304" pitchFamily="18" charset="0"/>
                <a:cs typeface="Times New Roman" panose="02020603050405020304" pitchFamily="18" charset="0"/>
              </a:rPr>
              <a:t>.</a:t>
            </a:r>
            <a:endParaRPr lang="zh-CN" altLang="en-US" b="1" dirty="0">
              <a:solidFill>
                <a:srgbClr val="0000CC"/>
              </a:solidFill>
              <a:latin typeface="Times New Roman" panose="02020603050405020304" pitchFamily="18" charset="0"/>
              <a:cs typeface="Times New Roman" panose="02020603050405020304" pitchFamily="18" charset="0"/>
            </a:endParaRPr>
          </a:p>
        </p:txBody>
      </p:sp>
      <p:sp>
        <p:nvSpPr>
          <p:cNvPr id="13" name="内容占位符 2"/>
          <p:cNvSpPr>
            <a:spLocks noGrp="1"/>
          </p:cNvSpPr>
          <p:nvPr>
            <p:ph idx="1"/>
          </p:nvPr>
        </p:nvSpPr>
        <p:spPr>
          <a:xfrm>
            <a:off x="-14808" y="1628800"/>
            <a:ext cx="9144000" cy="865018"/>
          </a:xfrm>
        </p:spPr>
        <p:txBody>
          <a:bodyPr>
            <a:normAutofit/>
          </a:bodyPr>
          <a:lstStyle/>
          <a:p>
            <a:r>
              <a:rPr lang="en-US" altLang="zh-CN" b="1" dirty="0" smtClean="0">
                <a:solidFill>
                  <a:srgbClr val="FF0000"/>
                </a:solidFill>
                <a:latin typeface="Times New Roman" panose="02020603050405020304" pitchFamily="18" charset="0"/>
                <a:cs typeface="Times New Roman" panose="02020603050405020304" pitchFamily="18" charset="0"/>
              </a:rPr>
              <a:t>Higher altitude can lower the energy threshold and enhance the effective area.</a:t>
            </a:r>
          </a:p>
        </p:txBody>
      </p:sp>
      <p:cxnSp>
        <p:nvCxnSpPr>
          <p:cNvPr id="7" name="直接连接符 6"/>
          <p:cNvCxnSpPr/>
          <p:nvPr/>
        </p:nvCxnSpPr>
        <p:spPr>
          <a:xfrm>
            <a:off x="5096819" y="5677673"/>
            <a:ext cx="36004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83466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9686" y="1399333"/>
            <a:ext cx="3688773" cy="2410663"/>
          </a:xfrm>
          <a:prstGeom prst="rect">
            <a:avLst/>
          </a:prstGeom>
        </p:spPr>
      </p:pic>
      <p:pic>
        <p:nvPicPr>
          <p:cNvPr id="4" name="图片 4" descr="DSC_0178.GIF"/>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834" y="4482704"/>
            <a:ext cx="3651541" cy="2206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普玛江塘山口附近图片"/>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912" y="1406358"/>
            <a:ext cx="3605290" cy="2396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图片 4" descr="小孜达坂"/>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91034" y="4482704"/>
            <a:ext cx="3874295" cy="220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05833" y="4482704"/>
            <a:ext cx="3651541" cy="646331"/>
          </a:xfrm>
          <a:prstGeom prst="rect">
            <a:avLst/>
          </a:prstGeom>
          <a:noFill/>
        </p:spPr>
        <p:txBody>
          <a:bodyPr wrap="square" rtlCol="0">
            <a:spAutoFit/>
          </a:bodyPr>
          <a:lstStyle/>
          <a:p>
            <a:pPr algn="ctr"/>
            <a:r>
              <a:rPr lang="en-US" altLang="zh-CN" b="1" dirty="0" err="1" smtClean="0">
                <a:solidFill>
                  <a:srgbClr val="FF0000"/>
                </a:solidFill>
                <a:latin typeface="Times New Roman" panose="02020603050405020304" pitchFamily="18" charset="0"/>
                <a:cs typeface="Times New Roman" panose="02020603050405020304" pitchFamily="18" charset="0"/>
              </a:rPr>
              <a:t>Pumajiangtang</a:t>
            </a:r>
            <a:r>
              <a:rPr lang="en-US" altLang="zh-CN" b="1" dirty="0">
                <a:solidFill>
                  <a:srgbClr val="FF0000"/>
                </a:solidFill>
                <a:latin typeface="Times New Roman" panose="02020603050405020304" pitchFamily="18" charset="0"/>
                <a:cs typeface="Times New Roman" panose="02020603050405020304" pitchFamily="18" charset="0"/>
              </a:rPr>
              <a:t> elementary </a:t>
            </a:r>
            <a:r>
              <a:rPr lang="en-US" altLang="zh-CN" b="1" dirty="0" smtClean="0">
                <a:solidFill>
                  <a:srgbClr val="FF0000"/>
                </a:solidFill>
                <a:latin typeface="Times New Roman" panose="02020603050405020304" pitchFamily="18" charset="0"/>
                <a:cs typeface="Times New Roman" panose="02020603050405020304" pitchFamily="18" charset="0"/>
              </a:rPr>
              <a:t>school:5030m</a:t>
            </a:r>
            <a:endParaRPr lang="zh-CN" altLang="en-US" b="1" dirty="0">
              <a:solidFill>
                <a:srgbClr val="FF0000"/>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196912" y="1478243"/>
            <a:ext cx="3142030" cy="369332"/>
          </a:xfrm>
          <a:prstGeom prst="rect">
            <a:avLst/>
          </a:prstGeom>
          <a:noFill/>
        </p:spPr>
        <p:txBody>
          <a:bodyPr wrap="square" rtlCol="0">
            <a:spAutoFit/>
          </a:bodyPr>
          <a:lstStyle/>
          <a:p>
            <a:r>
              <a:rPr lang="en-US" altLang="zh-CN" b="1" dirty="0" err="1" smtClean="0">
                <a:solidFill>
                  <a:srgbClr val="FF0000"/>
                </a:solidFill>
                <a:latin typeface="Times New Roman" panose="02020603050405020304" pitchFamily="18" charset="0"/>
                <a:cs typeface="Times New Roman" panose="02020603050405020304" pitchFamily="18" charset="0"/>
              </a:rPr>
              <a:t>Kangnila</a:t>
            </a:r>
            <a:r>
              <a:rPr lang="en-US" altLang="zh-CN" b="1" dirty="0" smtClean="0">
                <a:solidFill>
                  <a:srgbClr val="FF0000"/>
                </a:solidFill>
                <a:latin typeface="Times New Roman" panose="02020603050405020304" pitchFamily="18" charset="0"/>
                <a:cs typeface="Times New Roman" panose="02020603050405020304" pitchFamily="18" charset="0"/>
              </a:rPr>
              <a:t> Pass:5200m</a:t>
            </a:r>
            <a:endParaRPr lang="zh-CN" altLang="en-US" b="1" dirty="0">
              <a:solidFill>
                <a:srgbClr val="FF0000"/>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5158246" y="1478243"/>
            <a:ext cx="3547319" cy="369332"/>
          </a:xfrm>
          <a:prstGeom prst="rect">
            <a:avLst/>
          </a:prstGeom>
          <a:noFill/>
        </p:spPr>
        <p:txBody>
          <a:bodyPr wrap="square" rtlCol="0">
            <a:spAutoFit/>
          </a:bodyPr>
          <a:lstStyle>
            <a:defPPr>
              <a:defRPr lang="zh-CN"/>
            </a:defPPr>
            <a:lvl1pPr>
              <a:defRPr b="1">
                <a:solidFill>
                  <a:srgbClr val="FF0000"/>
                </a:solidFill>
                <a:latin typeface="Times New Roman" panose="02020603050405020304" pitchFamily="18" charset="0"/>
                <a:cs typeface="Times New Roman" panose="02020603050405020304" pitchFamily="18" charset="0"/>
              </a:defRPr>
            </a:lvl1pPr>
          </a:lstStyle>
          <a:p>
            <a:r>
              <a:rPr lang="en-US" altLang="zh-CN" dirty="0" smtClean="0"/>
              <a:t>Ali-CPT I site</a:t>
            </a:r>
            <a:r>
              <a:rPr lang="zh-CN" altLang="en-US" dirty="0" smtClean="0"/>
              <a:t>：</a:t>
            </a:r>
            <a:r>
              <a:rPr lang="en-US" altLang="zh-CN" dirty="0" smtClean="0"/>
              <a:t> 5260m</a:t>
            </a:r>
            <a:endParaRPr lang="zh-CN" altLang="en-US" dirty="0"/>
          </a:p>
        </p:txBody>
      </p:sp>
      <p:sp>
        <p:nvSpPr>
          <p:cNvPr id="6" name="矩形 5"/>
          <p:cNvSpPr/>
          <p:nvPr/>
        </p:nvSpPr>
        <p:spPr>
          <a:xfrm>
            <a:off x="5268270" y="4487792"/>
            <a:ext cx="3719825" cy="400110"/>
          </a:xfrm>
          <a:prstGeom prst="rect">
            <a:avLst/>
          </a:prstGeom>
        </p:spPr>
        <p:txBody>
          <a:bodyPr wrap="square">
            <a:spAutoFit/>
          </a:bodyPr>
          <a:lstStyle/>
          <a:p>
            <a:r>
              <a:rPr lang="en-US" altLang="zh-CN" sz="2000" b="1" dirty="0" err="1">
                <a:solidFill>
                  <a:srgbClr val="FF0000"/>
                </a:solidFill>
                <a:latin typeface="Times New Roman" panose="02020603050405020304" pitchFamily="18" charset="0"/>
                <a:cs typeface="Times New Roman" panose="02020603050405020304" pitchFamily="18" charset="0"/>
              </a:rPr>
              <a:t>Xiaozidaban</a:t>
            </a:r>
            <a:r>
              <a:rPr lang="en-US" altLang="zh-CN" sz="2000" b="1" dirty="0">
                <a:solidFill>
                  <a:srgbClr val="FF0000"/>
                </a:solidFill>
                <a:latin typeface="Times New Roman" panose="02020603050405020304" pitchFamily="18" charset="0"/>
                <a:cs typeface="Times New Roman" panose="02020603050405020304" pitchFamily="18" charset="0"/>
              </a:rPr>
              <a:t>, Ali, 6000m </a:t>
            </a:r>
            <a:endParaRPr lang="zh-CN" altLang="en-US" sz="2000" dirty="0">
              <a:solidFill>
                <a:srgbClr val="FF0000"/>
              </a:solidFill>
            </a:endParaRPr>
          </a:p>
        </p:txBody>
      </p:sp>
      <p:pic>
        <p:nvPicPr>
          <p:cNvPr id="14" name="图片 18" descr="C:\Users\DELL\Documents\Tencent Files\498042646\FileRecv\MobileFile\20170719_17301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64582" y="5270564"/>
            <a:ext cx="1495554" cy="1327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4"/>
          <p:cNvSpPr txBox="1"/>
          <p:nvPr/>
        </p:nvSpPr>
        <p:spPr>
          <a:xfrm>
            <a:off x="7944033" y="5260173"/>
            <a:ext cx="819779" cy="461665"/>
          </a:xfrm>
          <a:prstGeom prst="rect">
            <a:avLst/>
          </a:prstGeom>
          <a:noFill/>
        </p:spPr>
        <p:txBody>
          <a:bodyPr wrap="square" rtlCol="0">
            <a:spAutoFit/>
          </a:bodyPr>
          <a:lstStyle/>
          <a:p>
            <a:pPr algn="ctr"/>
            <a:r>
              <a:rPr lang="en-US" altLang="zh-CN" sz="1200" dirty="0" smtClean="0">
                <a:solidFill>
                  <a:srgbClr val="0000FF"/>
                </a:solidFill>
                <a:latin typeface="Times New Roman" panose="02020603050405020304" pitchFamily="18" charset="0"/>
                <a:cs typeface="Times New Roman" panose="02020603050405020304" pitchFamily="18" charset="0"/>
              </a:rPr>
              <a:t>5300m</a:t>
            </a:r>
          </a:p>
          <a:p>
            <a:pPr algn="ctr"/>
            <a:r>
              <a:rPr lang="en-US" altLang="zh-CN" sz="1200" dirty="0" smtClean="0">
                <a:solidFill>
                  <a:srgbClr val="0000FF"/>
                </a:solidFill>
                <a:latin typeface="Times New Roman" panose="02020603050405020304" pitchFamily="18" charset="0"/>
                <a:cs typeface="Times New Roman" panose="02020603050405020304" pitchFamily="18" charset="0"/>
              </a:rPr>
              <a:t>2017.07</a:t>
            </a:r>
            <a:endParaRPr lang="zh-CN" altLang="en-US" sz="1200" dirty="0">
              <a:solidFill>
                <a:srgbClr val="0000FF"/>
              </a:solidFill>
              <a:latin typeface="Times New Roman" panose="02020603050405020304" pitchFamily="18" charset="0"/>
              <a:cs typeface="Times New Roman" panose="02020603050405020304" pitchFamily="18" charset="0"/>
            </a:endParaRPr>
          </a:p>
        </p:txBody>
      </p:sp>
      <p:sp>
        <p:nvSpPr>
          <p:cNvPr id="16" name="标题 1"/>
          <p:cNvSpPr txBox="1">
            <a:spLocks/>
          </p:cNvSpPr>
          <p:nvPr/>
        </p:nvSpPr>
        <p:spPr>
          <a:xfrm>
            <a:off x="-36512" y="188640"/>
            <a:ext cx="91440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600" b="1" dirty="0" smtClean="0">
                <a:solidFill>
                  <a:srgbClr val="0000FF"/>
                </a:solidFill>
                <a:latin typeface="Times New Roman" panose="02020603050405020304" pitchFamily="18" charset="0"/>
                <a:cs typeface="Times New Roman" panose="02020603050405020304" pitchFamily="18" charset="0"/>
              </a:rPr>
              <a:t>High altitude (&gt;5000m) candidate site in Tibetan Plateau</a:t>
            </a:r>
            <a:endParaRPr lang="zh-CN" altLang="en-US" sz="3600" b="1" dirty="0">
              <a:solidFill>
                <a:srgbClr val="0000FF"/>
              </a:solidFill>
              <a:latin typeface="Times New Roman" panose="02020603050405020304" pitchFamily="18" charset="0"/>
              <a:cs typeface="Times New Roman" panose="02020603050405020304" pitchFamily="18" charset="0"/>
            </a:endParaRPr>
          </a:p>
        </p:txBody>
      </p:sp>
      <p:sp>
        <p:nvSpPr>
          <p:cNvPr id="17" name="文本框 16"/>
          <p:cNvSpPr txBox="1"/>
          <p:nvPr/>
        </p:nvSpPr>
        <p:spPr>
          <a:xfrm>
            <a:off x="7859448" y="1552820"/>
            <a:ext cx="689167" cy="276999"/>
          </a:xfrm>
          <a:prstGeom prst="rect">
            <a:avLst/>
          </a:prstGeom>
          <a:noFill/>
        </p:spPr>
        <p:txBody>
          <a:bodyPr wrap="square" rtlCol="0">
            <a:spAutoFit/>
          </a:bodyPr>
          <a:lstStyle/>
          <a:p>
            <a:r>
              <a:rPr lang="en-US" altLang="zh-CN" sz="1200" dirty="0" smtClean="0">
                <a:solidFill>
                  <a:srgbClr val="0000FF"/>
                </a:solidFill>
                <a:latin typeface="Times New Roman" panose="02020603050405020304" pitchFamily="18" charset="0"/>
                <a:cs typeface="Times New Roman" panose="02020603050405020304" pitchFamily="18" charset="0"/>
              </a:rPr>
              <a:t>2017.08</a:t>
            </a:r>
            <a:endParaRPr lang="zh-CN" altLang="en-US" sz="1200" dirty="0">
              <a:solidFill>
                <a:srgbClr val="0000FF"/>
              </a:solidFill>
              <a:latin typeface="Times New Roman" panose="02020603050405020304" pitchFamily="18" charset="0"/>
              <a:cs typeface="Times New Roman" panose="02020603050405020304" pitchFamily="18" charset="0"/>
            </a:endParaRPr>
          </a:p>
        </p:txBody>
      </p:sp>
      <p:pic>
        <p:nvPicPr>
          <p:cNvPr id="12" name="图片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46372" y="2773854"/>
            <a:ext cx="1572087" cy="1036141"/>
          </a:xfrm>
          <a:prstGeom prst="rect">
            <a:avLst/>
          </a:prstGeom>
        </p:spPr>
      </p:pic>
      <p:sp>
        <p:nvSpPr>
          <p:cNvPr id="18" name="文本框 17"/>
          <p:cNvSpPr txBox="1"/>
          <p:nvPr/>
        </p:nvSpPr>
        <p:spPr>
          <a:xfrm>
            <a:off x="7873202" y="3603489"/>
            <a:ext cx="689167" cy="276999"/>
          </a:xfrm>
          <a:prstGeom prst="rect">
            <a:avLst/>
          </a:prstGeom>
          <a:noFill/>
        </p:spPr>
        <p:txBody>
          <a:bodyPr wrap="square" rtlCol="0">
            <a:spAutoFit/>
          </a:bodyPr>
          <a:lstStyle/>
          <a:p>
            <a:r>
              <a:rPr lang="en-US" altLang="zh-CN" sz="1200" dirty="0" smtClean="0">
                <a:solidFill>
                  <a:srgbClr val="0000FF"/>
                </a:solidFill>
                <a:latin typeface="Times New Roman" panose="02020603050405020304" pitchFamily="18" charset="0"/>
                <a:cs typeface="Times New Roman" panose="02020603050405020304" pitchFamily="18" charset="0"/>
              </a:rPr>
              <a:t>2016.07</a:t>
            </a:r>
            <a:endParaRPr lang="zh-CN" altLang="en-US" sz="1200" dirty="0">
              <a:solidFill>
                <a:srgbClr val="0000FF"/>
              </a:solidFill>
              <a:latin typeface="Times New Roman" panose="02020603050405020304" pitchFamily="18" charset="0"/>
              <a:cs typeface="Times New Roman" panose="02020603050405020304" pitchFamily="18" charset="0"/>
            </a:endParaRPr>
          </a:p>
        </p:txBody>
      </p:sp>
      <p:sp>
        <p:nvSpPr>
          <p:cNvPr id="20" name="动作按钮: 第一张 19">
            <a:hlinkClick r:id="rId9" action="ppaction://hlinksldjump" highlightClick="1"/>
          </p:cNvPr>
          <p:cNvSpPr/>
          <p:nvPr/>
        </p:nvSpPr>
        <p:spPr>
          <a:xfrm>
            <a:off x="8828314" y="6585857"/>
            <a:ext cx="315686" cy="272143"/>
          </a:xfrm>
          <a:prstGeom prst="actionButtonHom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125179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a:spLocks noGrp="1"/>
          </p:cNvSpPr>
          <p:nvPr>
            <p:ph idx="1"/>
          </p:nvPr>
        </p:nvSpPr>
        <p:spPr>
          <a:xfrm>
            <a:off x="0" y="885436"/>
            <a:ext cx="9060873" cy="5799382"/>
          </a:xfrm>
        </p:spPr>
        <p:txBody>
          <a:bodyPr>
            <a:noAutofit/>
          </a:bodyPr>
          <a:lstStyle/>
          <a:p>
            <a:pPr marL="342900" lvl="1" indent="-342900">
              <a:lnSpc>
                <a:spcPct val="100000"/>
              </a:lnSpc>
              <a:buFont typeface="Arial" panose="020B0604020202020204" pitchFamily="34" charset="0"/>
              <a:buChar char="•"/>
            </a:pPr>
            <a:r>
              <a:rPr lang="en-US" altLang="zh-CN" b="1" dirty="0" smtClean="0">
                <a:solidFill>
                  <a:srgbClr val="0000FF"/>
                </a:solidFill>
                <a:latin typeface="Times New Roman" panose="02020603050405020304" pitchFamily="18" charset="0"/>
                <a:cs typeface="Times New Roman" panose="02020603050405020304" pitchFamily="18" charset="0"/>
              </a:rPr>
              <a:t>IACT</a:t>
            </a:r>
            <a:r>
              <a:rPr lang="zh-CN" altLang="en-US" b="1" dirty="0" smtClean="0">
                <a:solidFill>
                  <a:srgbClr val="0000FF"/>
                </a:solidFill>
                <a:latin typeface="Times New Roman" panose="02020603050405020304" pitchFamily="18" charset="0"/>
                <a:cs typeface="Times New Roman" panose="02020603050405020304" pitchFamily="18" charset="0"/>
              </a:rPr>
              <a:t> </a:t>
            </a:r>
            <a:r>
              <a:rPr lang="en-US" altLang="zh-CN" b="1" dirty="0" smtClean="0">
                <a:solidFill>
                  <a:srgbClr val="0000FF"/>
                </a:solidFill>
                <a:latin typeface="Times New Roman" panose="02020603050405020304" pitchFamily="18" charset="0"/>
                <a:cs typeface="Times New Roman" panose="02020603050405020304" pitchFamily="18" charset="0"/>
              </a:rPr>
              <a:t>that</a:t>
            </a:r>
            <a:r>
              <a:rPr lang="zh-CN" altLang="en-US" b="1" dirty="0" smtClean="0">
                <a:solidFill>
                  <a:srgbClr val="0000FF"/>
                </a:solidFill>
                <a:latin typeface="Times New Roman" panose="02020603050405020304" pitchFamily="18" charset="0"/>
                <a:cs typeface="Times New Roman" panose="02020603050405020304" pitchFamily="18" charset="0"/>
              </a:rPr>
              <a:t> </a:t>
            </a:r>
            <a:r>
              <a:rPr lang="en-US" altLang="zh-CN" b="1" dirty="0" smtClean="0">
                <a:solidFill>
                  <a:srgbClr val="0000FF"/>
                </a:solidFill>
                <a:latin typeface="Times New Roman" panose="02020603050405020304" pitchFamily="18" charset="0"/>
                <a:cs typeface="Times New Roman" panose="02020603050405020304" pitchFamily="18" charset="0"/>
              </a:rPr>
              <a:t>based </a:t>
            </a:r>
            <a:r>
              <a:rPr lang="en-US" altLang="zh-CN" b="1" dirty="0">
                <a:solidFill>
                  <a:srgbClr val="0000FF"/>
                </a:solidFill>
                <a:latin typeface="Times New Roman" panose="02020603050405020304" pitchFamily="18" charset="0"/>
                <a:cs typeface="Times New Roman" panose="02020603050405020304" pitchFamily="18" charset="0"/>
              </a:rPr>
              <a:t>on </a:t>
            </a:r>
            <a:r>
              <a:rPr lang="en-US" altLang="zh-CN" b="1" dirty="0" smtClean="0">
                <a:solidFill>
                  <a:srgbClr val="0000FF"/>
                </a:solidFill>
                <a:latin typeface="Times New Roman" panose="02020603050405020304" pitchFamily="18" charset="0"/>
                <a:cs typeface="Times New Roman" panose="02020603050405020304" pitchFamily="18" charset="0"/>
              </a:rPr>
              <a:t>refractive optics may provide a innovative</a:t>
            </a:r>
            <a:r>
              <a:rPr lang="zh-CN" altLang="en-US" b="1" dirty="0" smtClean="0">
                <a:solidFill>
                  <a:srgbClr val="0000FF"/>
                </a:solidFill>
                <a:latin typeface="Times New Roman" panose="02020603050405020304" pitchFamily="18" charset="0"/>
                <a:cs typeface="Times New Roman" panose="02020603050405020304" pitchFamily="18" charset="0"/>
              </a:rPr>
              <a:t> </a:t>
            </a:r>
            <a:r>
              <a:rPr lang="en-US" altLang="zh-CN" b="1" dirty="0" smtClean="0">
                <a:solidFill>
                  <a:srgbClr val="0000FF"/>
                </a:solidFill>
                <a:latin typeface="Times New Roman" panose="02020603050405020304" pitchFamily="18" charset="0"/>
                <a:cs typeface="Times New Roman" panose="02020603050405020304" pitchFamily="18" charset="0"/>
              </a:rPr>
              <a:t>way for</a:t>
            </a:r>
            <a:r>
              <a:rPr lang="zh-CN" altLang="en-US" b="1" dirty="0" smtClean="0">
                <a:solidFill>
                  <a:srgbClr val="0000FF"/>
                </a:solidFill>
                <a:latin typeface="Times New Roman" panose="02020603050405020304" pitchFamily="18" charset="0"/>
                <a:cs typeface="Times New Roman" panose="02020603050405020304" pitchFamily="18" charset="0"/>
              </a:rPr>
              <a:t> </a:t>
            </a:r>
            <a:r>
              <a:rPr lang="en-US" altLang="zh-CN" b="1" dirty="0" smtClean="0">
                <a:solidFill>
                  <a:srgbClr val="0000FF"/>
                </a:solidFill>
                <a:latin typeface="Times New Roman" panose="02020603050405020304" pitchFamily="18" charset="0"/>
                <a:cs typeface="Times New Roman" panose="02020603050405020304" pitchFamily="18" charset="0"/>
              </a:rPr>
              <a:t>the</a:t>
            </a:r>
            <a:r>
              <a:rPr lang="zh-CN" altLang="en-US" b="1" dirty="0" smtClean="0">
                <a:solidFill>
                  <a:srgbClr val="0000FF"/>
                </a:solidFill>
                <a:latin typeface="Times New Roman" panose="02020603050405020304" pitchFamily="18" charset="0"/>
                <a:cs typeface="Times New Roman" panose="02020603050405020304" pitchFamily="18" charset="0"/>
              </a:rPr>
              <a:t> </a:t>
            </a:r>
            <a:r>
              <a:rPr lang="en-US" altLang="zh-CN" b="1" dirty="0" smtClean="0">
                <a:solidFill>
                  <a:srgbClr val="0000FF"/>
                </a:solidFill>
                <a:latin typeface="Times New Roman" panose="02020603050405020304" pitchFamily="18" charset="0"/>
                <a:cs typeface="Times New Roman" panose="02020603050405020304" pitchFamily="18" charset="0"/>
              </a:rPr>
              <a:t>ground-based </a:t>
            </a:r>
            <a:r>
              <a:rPr lang="el-GR" altLang="zh-CN" b="1" dirty="0" smtClean="0">
                <a:solidFill>
                  <a:srgbClr val="0000FF"/>
                </a:solidFill>
                <a:latin typeface="Times New Roman" panose="02020603050405020304" pitchFamily="18" charset="0"/>
                <a:cs typeface="Times New Roman" panose="02020603050405020304" pitchFamily="18" charset="0"/>
              </a:rPr>
              <a:t>γ</a:t>
            </a:r>
            <a:r>
              <a:rPr lang="en-US" altLang="zh-CN" b="1" dirty="0" smtClean="0">
                <a:solidFill>
                  <a:srgbClr val="0000FF"/>
                </a:solidFill>
                <a:latin typeface="Times New Roman" panose="02020603050405020304" pitchFamily="18" charset="0"/>
                <a:cs typeface="Times New Roman" panose="02020603050405020304" pitchFamily="18" charset="0"/>
              </a:rPr>
              <a:t> ray astronomy by</a:t>
            </a:r>
            <a:r>
              <a:rPr lang="zh-CN" altLang="en-US" b="1" dirty="0" smtClean="0">
                <a:solidFill>
                  <a:srgbClr val="0000FF"/>
                </a:solidFill>
                <a:latin typeface="Times New Roman" panose="02020603050405020304" pitchFamily="18" charset="0"/>
                <a:cs typeface="Times New Roman" panose="02020603050405020304" pitchFamily="18" charset="0"/>
              </a:rPr>
              <a:t> </a:t>
            </a:r>
            <a:r>
              <a:rPr lang="en-US" altLang="zh-CN" b="1" dirty="0" smtClean="0">
                <a:solidFill>
                  <a:srgbClr val="0000FF"/>
                </a:solidFill>
                <a:latin typeface="Times New Roman" panose="02020603050405020304" pitchFamily="18" charset="0"/>
                <a:cs typeface="Times New Roman" panose="02020603050405020304" pitchFamily="18" charset="0"/>
              </a:rPr>
              <a:t>achieving</a:t>
            </a:r>
            <a:r>
              <a:rPr lang="zh-CN" altLang="en-US" b="1" dirty="0" smtClean="0">
                <a:solidFill>
                  <a:srgbClr val="0000FF"/>
                </a:solidFill>
                <a:latin typeface="Times New Roman" panose="02020603050405020304" pitchFamily="18" charset="0"/>
                <a:cs typeface="Times New Roman" panose="02020603050405020304" pitchFamily="18" charset="0"/>
              </a:rPr>
              <a:t> </a:t>
            </a:r>
            <a:r>
              <a:rPr lang="en-US" altLang="zh-CN" b="1" dirty="0" smtClean="0">
                <a:solidFill>
                  <a:srgbClr val="0000FF"/>
                </a:solidFill>
                <a:latin typeface="Times New Roman" panose="02020603050405020304" pitchFamily="18" charset="0"/>
                <a:cs typeface="Times New Roman" panose="02020603050405020304" pitchFamily="18" charset="0"/>
              </a:rPr>
              <a:t>a </a:t>
            </a:r>
            <a:r>
              <a:rPr lang="en-US" altLang="zh-CN" b="1" dirty="0">
                <a:solidFill>
                  <a:srgbClr val="0000FF"/>
                </a:solidFill>
                <a:latin typeface="Times New Roman" panose="02020603050405020304" pitchFamily="18" charset="0"/>
                <a:cs typeface="Times New Roman" panose="02020603050405020304" pitchFamily="18" charset="0"/>
              </a:rPr>
              <a:t>very large FoV. </a:t>
            </a:r>
          </a:p>
          <a:p>
            <a:pPr>
              <a:lnSpc>
                <a:spcPct val="100000"/>
              </a:lnSpc>
            </a:pPr>
            <a:r>
              <a:rPr lang="en-US" altLang="zh-CN" sz="2400" b="1" dirty="0">
                <a:solidFill>
                  <a:srgbClr val="0000FF"/>
                </a:solidFill>
                <a:latin typeface="Times New Roman" panose="02020603050405020304" pitchFamily="18" charset="0"/>
                <a:cs typeface="Times New Roman" panose="02020603050405020304" pitchFamily="18" charset="0"/>
              </a:rPr>
              <a:t>The prototype telescope </a:t>
            </a:r>
            <a:r>
              <a:rPr lang="en-US" altLang="zh-CN" sz="2400" b="1" dirty="0" smtClean="0">
                <a:solidFill>
                  <a:srgbClr val="0000FF"/>
                </a:solidFill>
                <a:latin typeface="Times New Roman" panose="02020603050405020304" pitchFamily="18" charset="0"/>
                <a:cs typeface="Times New Roman" panose="02020603050405020304" pitchFamily="18" charset="0"/>
              </a:rPr>
              <a:t>has successfully observed </a:t>
            </a:r>
            <a:r>
              <a:rPr lang="en-US" altLang="zh-CN" sz="2400" b="1" dirty="0">
                <a:solidFill>
                  <a:srgbClr val="0000FF"/>
                </a:solidFill>
                <a:latin typeface="Times New Roman" panose="02020603050405020304" pitchFamily="18" charset="0"/>
                <a:cs typeface="Times New Roman" panose="02020603050405020304" pitchFamily="18" charset="0"/>
              </a:rPr>
              <a:t>Cherenkov </a:t>
            </a:r>
            <a:r>
              <a:rPr lang="en-US" altLang="zh-CN" sz="2400" b="1" dirty="0" smtClean="0">
                <a:solidFill>
                  <a:srgbClr val="0000FF"/>
                </a:solidFill>
                <a:latin typeface="Times New Roman" panose="02020603050405020304" pitchFamily="18" charset="0"/>
                <a:cs typeface="Times New Roman" panose="02020603050405020304" pitchFamily="18" charset="0"/>
              </a:rPr>
              <a:t>light</a:t>
            </a:r>
            <a:r>
              <a:rPr lang="zh-CN" altLang="en-US" sz="2400" b="1" dirty="0" smtClean="0">
                <a:solidFill>
                  <a:srgbClr val="0000FF"/>
                </a:solidFill>
                <a:latin typeface="Times New Roman" panose="02020603050405020304" pitchFamily="18" charset="0"/>
                <a:cs typeface="Times New Roman" panose="02020603050405020304" pitchFamily="18" charset="0"/>
              </a:rPr>
              <a:t> </a:t>
            </a:r>
            <a:r>
              <a:rPr lang="en-US" altLang="zh-CN" sz="2400" b="1" dirty="0" smtClean="0">
                <a:solidFill>
                  <a:srgbClr val="0000FF"/>
                </a:solidFill>
                <a:latin typeface="Times New Roman" panose="02020603050405020304" pitchFamily="18" charset="0"/>
                <a:cs typeface="Times New Roman" panose="02020603050405020304" pitchFamily="18" charset="0"/>
              </a:rPr>
              <a:t>that</a:t>
            </a:r>
            <a:r>
              <a:rPr lang="zh-CN" altLang="en-US" sz="2400" b="1" dirty="0" smtClean="0">
                <a:solidFill>
                  <a:srgbClr val="0000FF"/>
                </a:solidFill>
                <a:latin typeface="Times New Roman" panose="02020603050405020304" pitchFamily="18" charset="0"/>
                <a:cs typeface="Times New Roman" panose="02020603050405020304" pitchFamily="18" charset="0"/>
              </a:rPr>
              <a:t> </a:t>
            </a:r>
            <a:r>
              <a:rPr lang="en-US" altLang="zh-CN" sz="2400" b="1" dirty="0" smtClean="0">
                <a:solidFill>
                  <a:srgbClr val="0000FF"/>
                </a:solidFill>
                <a:latin typeface="Times New Roman" panose="02020603050405020304" pitchFamily="18" charset="0"/>
                <a:cs typeface="Times New Roman" panose="02020603050405020304" pitchFamily="18" charset="0"/>
              </a:rPr>
              <a:t>has </a:t>
            </a:r>
            <a:r>
              <a:rPr lang="en-US" altLang="zh-CN" sz="2400" b="1" dirty="0">
                <a:solidFill>
                  <a:srgbClr val="0000FF"/>
                </a:solidFill>
                <a:latin typeface="Times New Roman" panose="02020603050405020304" pitchFamily="18" charset="0"/>
                <a:cs typeface="Times New Roman" panose="02020603050405020304" pitchFamily="18" charset="0"/>
              </a:rPr>
              <a:t>induced by CRs .</a:t>
            </a:r>
            <a:endParaRPr lang="en-US" altLang="zh-CN" sz="2400" b="1" dirty="0" smtClean="0">
              <a:solidFill>
                <a:srgbClr val="0000FF"/>
              </a:solidFill>
              <a:latin typeface="Times New Roman" panose="02020603050405020304" pitchFamily="18" charset="0"/>
              <a:cs typeface="Times New Roman" panose="02020603050405020304" pitchFamily="18" charset="0"/>
            </a:endParaRPr>
          </a:p>
          <a:p>
            <a:pPr>
              <a:lnSpc>
                <a:spcPct val="100000"/>
              </a:lnSpc>
            </a:pPr>
            <a:r>
              <a:rPr lang="en-US" altLang="zh-CN" sz="2400" b="1" dirty="0">
                <a:solidFill>
                  <a:srgbClr val="0000FF"/>
                </a:solidFill>
                <a:latin typeface="Times New Roman" panose="02020603050405020304" pitchFamily="18" charset="0"/>
                <a:cs typeface="Times New Roman" panose="02020603050405020304" pitchFamily="18" charset="0"/>
              </a:rPr>
              <a:t>The prototype telescope can achieve a </a:t>
            </a:r>
            <a:r>
              <a:rPr lang="en-US" altLang="zh-CN" sz="2400" b="1" dirty="0" smtClean="0">
                <a:solidFill>
                  <a:srgbClr val="0000FF"/>
                </a:solidFill>
                <a:latin typeface="Times New Roman" panose="02020603050405020304" pitchFamily="18" charset="0"/>
                <a:cs typeface="Times New Roman" panose="02020603050405020304" pitchFamily="18" charset="0"/>
              </a:rPr>
              <a:t>15</a:t>
            </a:r>
            <a:r>
              <a:rPr lang="en-US" altLang="zh-CN" sz="2400" b="1" baseline="30000" dirty="0" smtClean="0">
                <a:solidFill>
                  <a:srgbClr val="0000FF"/>
                </a:solidFill>
                <a:latin typeface="Times New Roman" panose="02020603050405020304" pitchFamily="18" charset="0"/>
                <a:cs typeface="Times New Roman" panose="02020603050405020304" pitchFamily="18" charset="0"/>
              </a:rPr>
              <a:t>o</a:t>
            </a:r>
            <a:r>
              <a:rPr lang="en-US" altLang="zh-CN" sz="2400" b="1" dirty="0" smtClean="0">
                <a:solidFill>
                  <a:srgbClr val="0000FF"/>
                </a:solidFill>
                <a:latin typeface="Times New Roman" panose="02020603050405020304" pitchFamily="18" charset="0"/>
                <a:cs typeface="Times New Roman" panose="02020603050405020304" pitchFamily="18" charset="0"/>
              </a:rPr>
              <a:t>×13</a:t>
            </a:r>
            <a:r>
              <a:rPr lang="en-US" altLang="zh-CN" sz="2400" b="1" baseline="30000" dirty="0" smtClean="0">
                <a:solidFill>
                  <a:srgbClr val="0000FF"/>
                </a:solidFill>
                <a:latin typeface="Times New Roman" panose="02020603050405020304" pitchFamily="18" charset="0"/>
                <a:cs typeface="Times New Roman" panose="02020603050405020304" pitchFamily="18" charset="0"/>
              </a:rPr>
              <a:t>o</a:t>
            </a:r>
            <a:r>
              <a:rPr lang="en-US" altLang="zh-CN" sz="2400" b="1" dirty="0" smtClean="0">
                <a:solidFill>
                  <a:srgbClr val="0000FF"/>
                </a:solidFill>
                <a:latin typeface="Times New Roman" panose="02020603050405020304" pitchFamily="18" charset="0"/>
                <a:cs typeface="Times New Roman" panose="02020603050405020304" pitchFamily="18" charset="0"/>
              </a:rPr>
              <a:t> </a:t>
            </a:r>
            <a:r>
              <a:rPr lang="en-US" altLang="zh-CN" sz="2400" b="1" dirty="0">
                <a:solidFill>
                  <a:srgbClr val="0000FF"/>
                </a:solidFill>
                <a:latin typeface="Times New Roman" panose="02020603050405020304" pitchFamily="18" charset="0"/>
                <a:cs typeface="Times New Roman" panose="02020603050405020304" pitchFamily="18" charset="0"/>
              </a:rPr>
              <a:t>FoV and a </a:t>
            </a:r>
            <a:r>
              <a:rPr lang="en-US" altLang="zh-CN" sz="2400" b="1" dirty="0" smtClean="0">
                <a:solidFill>
                  <a:srgbClr val="0000FF"/>
                </a:solidFill>
                <a:latin typeface="Times New Roman" panose="02020603050405020304" pitchFamily="18" charset="0"/>
                <a:cs typeface="Times New Roman" panose="02020603050405020304" pitchFamily="18" charset="0"/>
              </a:rPr>
              <a:t>~0.9</a:t>
            </a:r>
            <a:r>
              <a:rPr lang="en-US" altLang="zh-CN" sz="2400" b="1" baseline="30000" dirty="0" smtClean="0">
                <a:solidFill>
                  <a:srgbClr val="0000FF"/>
                </a:solidFill>
                <a:latin typeface="Times New Roman" panose="02020603050405020304" pitchFamily="18" charset="0"/>
                <a:cs typeface="Times New Roman" panose="02020603050405020304" pitchFamily="18" charset="0"/>
              </a:rPr>
              <a:t>o</a:t>
            </a:r>
            <a:r>
              <a:rPr lang="en-US" altLang="zh-CN" sz="2400" b="1" dirty="0" smtClean="0">
                <a:solidFill>
                  <a:srgbClr val="0000FF"/>
                </a:solidFill>
                <a:latin typeface="Times New Roman" panose="02020603050405020304" pitchFamily="18" charset="0"/>
                <a:cs typeface="Times New Roman" panose="02020603050405020304" pitchFamily="18" charset="0"/>
              </a:rPr>
              <a:t> </a:t>
            </a:r>
            <a:r>
              <a:rPr lang="en-US" altLang="zh-CN" sz="2400" b="1" dirty="0">
                <a:solidFill>
                  <a:srgbClr val="0000FF"/>
                </a:solidFill>
                <a:latin typeface="Times New Roman" panose="02020603050405020304" pitchFamily="18" charset="0"/>
                <a:cs typeface="Times New Roman" panose="02020603050405020304" pitchFamily="18" charset="0"/>
              </a:rPr>
              <a:t>angular distribution which is suitable </a:t>
            </a:r>
            <a:r>
              <a:rPr lang="en-US" altLang="zh-CN" sz="2400" b="1" dirty="0" smtClean="0">
                <a:solidFill>
                  <a:srgbClr val="0000FF"/>
                </a:solidFill>
                <a:latin typeface="Times New Roman" panose="02020603050405020304" pitchFamily="18" charset="0"/>
                <a:cs typeface="Times New Roman" panose="02020603050405020304" pitchFamily="18" charset="0"/>
              </a:rPr>
              <a:t>for</a:t>
            </a:r>
            <a:r>
              <a:rPr lang="zh-CN" altLang="en-US" sz="2400" b="1" dirty="0" smtClean="0">
                <a:solidFill>
                  <a:srgbClr val="0000FF"/>
                </a:solidFill>
                <a:latin typeface="Times New Roman" panose="02020603050405020304" pitchFamily="18" charset="0"/>
                <a:cs typeface="Times New Roman" panose="02020603050405020304" pitchFamily="18" charset="0"/>
              </a:rPr>
              <a:t> </a:t>
            </a:r>
            <a:r>
              <a:rPr lang="en-US" altLang="zh-CN" sz="2400" b="1" dirty="0" smtClean="0">
                <a:solidFill>
                  <a:srgbClr val="0000FF"/>
                </a:solidFill>
                <a:latin typeface="Times New Roman" panose="02020603050405020304" pitchFamily="18" charset="0"/>
                <a:cs typeface="Times New Roman" panose="02020603050405020304" pitchFamily="18" charset="0"/>
              </a:rPr>
              <a:t>taking </a:t>
            </a:r>
            <a:r>
              <a:rPr lang="en-US" altLang="zh-CN" sz="2400" b="1" dirty="0">
                <a:solidFill>
                  <a:srgbClr val="0000FF"/>
                </a:solidFill>
                <a:latin typeface="Times New Roman" panose="02020603050405020304" pitchFamily="18" charset="0"/>
                <a:cs typeface="Times New Roman" panose="02020603050405020304" pitchFamily="18" charset="0"/>
              </a:rPr>
              <a:t>certain Cherenkov images for air showers.</a:t>
            </a:r>
          </a:p>
          <a:p>
            <a:pPr>
              <a:lnSpc>
                <a:spcPct val="100000"/>
              </a:lnSpc>
            </a:pPr>
            <a:endParaRPr lang="en-US" altLang="zh-CN" sz="2800" b="1" dirty="0" smtClean="0">
              <a:solidFill>
                <a:srgbClr val="0000FF"/>
              </a:solidFill>
              <a:latin typeface="Times New Roman" panose="02020603050405020304" pitchFamily="18" charset="0"/>
              <a:cs typeface="Times New Roman" panose="02020603050405020304" pitchFamily="18" charset="0"/>
            </a:endParaRPr>
          </a:p>
          <a:p>
            <a:pPr lvl="0">
              <a:lnSpc>
                <a:spcPct val="100000"/>
              </a:lnSpc>
            </a:pPr>
            <a:r>
              <a:rPr lang="en-US" altLang="zh-CN" sz="2400" b="1" dirty="0" smtClean="0">
                <a:solidFill>
                  <a:srgbClr val="0000FF"/>
                </a:solidFill>
                <a:latin typeface="Times New Roman" panose="02020603050405020304" pitchFamily="18" charset="0"/>
                <a:cs typeface="Times New Roman" panose="02020603050405020304" pitchFamily="18" charset="0"/>
              </a:rPr>
              <a:t>A larger dimensional water-lens with wide FoV at high altitude site would be used to lower the energy threshold for </a:t>
            </a:r>
            <a:r>
              <a:rPr lang="el-GR" altLang="zh-CN" sz="2400" b="1" dirty="0" smtClean="0">
                <a:solidFill>
                  <a:srgbClr val="0000FF"/>
                </a:solidFill>
                <a:latin typeface="Times New Roman" panose="02020603050405020304" pitchFamily="18" charset="0"/>
                <a:cs typeface="Times New Roman" panose="02020603050405020304" pitchFamily="18" charset="0"/>
              </a:rPr>
              <a:t>γ</a:t>
            </a:r>
            <a:r>
              <a:rPr lang="en-US" altLang="zh-CN" sz="2400" b="1" dirty="0" smtClean="0">
                <a:solidFill>
                  <a:srgbClr val="0000FF"/>
                </a:solidFill>
                <a:latin typeface="Times New Roman" panose="02020603050405020304" pitchFamily="18" charset="0"/>
                <a:cs typeface="Times New Roman" panose="02020603050405020304" pitchFamily="18" charset="0"/>
              </a:rPr>
              <a:t> ray astronomy, </a:t>
            </a:r>
            <a:r>
              <a:rPr lang="en-US" altLang="zh-CN" sz="2400" b="1" dirty="0" smtClean="0">
                <a:solidFill>
                  <a:srgbClr val="FF0000"/>
                </a:solidFill>
                <a:latin typeface="Times New Roman" panose="02020603050405020304" pitchFamily="18" charset="0"/>
                <a:cs typeface="Times New Roman" panose="02020603050405020304" pitchFamily="18" charset="0"/>
              </a:rPr>
              <a:t>especially for detecting VHE emission of GRBs</a:t>
            </a:r>
            <a:r>
              <a:rPr lang="en-US" altLang="zh-CN" sz="2400" b="1" dirty="0" smtClean="0">
                <a:solidFill>
                  <a:srgbClr val="0000FF"/>
                </a:solidFill>
                <a:latin typeface="Times New Roman" panose="02020603050405020304" pitchFamily="18" charset="0"/>
                <a:cs typeface="Times New Roman" panose="02020603050405020304" pitchFamily="18" charset="0"/>
              </a:rPr>
              <a:t>, AGNs, </a:t>
            </a:r>
            <a:r>
              <a:rPr lang="en-US" altLang="zh-CN" sz="2400" b="1" dirty="0">
                <a:solidFill>
                  <a:srgbClr val="0000FF"/>
                </a:solidFill>
                <a:latin typeface="Times New Roman" panose="02020603050405020304" pitchFamily="18" charset="0"/>
                <a:cs typeface="Times New Roman" panose="02020603050405020304" pitchFamily="18" charset="0"/>
              </a:rPr>
              <a:t>and </a:t>
            </a:r>
            <a:r>
              <a:rPr lang="en-US" altLang="zh-CN" sz="2400" b="1" dirty="0" smtClean="0">
                <a:solidFill>
                  <a:srgbClr val="0000FF"/>
                </a:solidFill>
                <a:latin typeface="Times New Roman" panose="02020603050405020304" pitchFamily="18" charset="0"/>
                <a:cs typeface="Times New Roman" panose="02020603050405020304" pitchFamily="18" charset="0"/>
              </a:rPr>
              <a:t>possible </a:t>
            </a:r>
            <a:r>
              <a:rPr lang="en-US" altLang="zh-CN" sz="2400" b="1" dirty="0">
                <a:solidFill>
                  <a:srgbClr val="0000FF"/>
                </a:solidFill>
                <a:latin typeface="Times New Roman" panose="02020603050405020304" pitchFamily="18" charset="0"/>
                <a:cs typeface="Times New Roman" panose="02020603050405020304" pitchFamily="18" charset="0"/>
              </a:rPr>
              <a:t>VHE </a:t>
            </a:r>
            <a:r>
              <a:rPr lang="en-US" altLang="zh-CN" sz="2400" b="1" dirty="0" smtClean="0">
                <a:solidFill>
                  <a:srgbClr val="0000FF"/>
                </a:solidFill>
                <a:latin typeface="Times New Roman" panose="02020603050405020304" pitchFamily="18" charset="0"/>
                <a:cs typeface="Times New Roman" panose="02020603050405020304" pitchFamily="18" charset="0"/>
              </a:rPr>
              <a:t>electromagnetic counterparts of Gravitational </a:t>
            </a:r>
            <a:r>
              <a:rPr lang="en-US" altLang="zh-CN" sz="2400" b="1" dirty="0">
                <a:solidFill>
                  <a:srgbClr val="0000FF"/>
                </a:solidFill>
                <a:latin typeface="Times New Roman" panose="02020603050405020304" pitchFamily="18" charset="0"/>
                <a:cs typeface="Times New Roman" panose="02020603050405020304" pitchFamily="18" charset="0"/>
              </a:rPr>
              <a:t>Waves.</a:t>
            </a:r>
            <a:endParaRPr lang="zh-CN" altLang="en-US" sz="3200" b="1" dirty="0">
              <a:solidFill>
                <a:srgbClr val="0000FF"/>
              </a:solidFill>
              <a:latin typeface="Times New Roman" panose="02020603050405020304" pitchFamily="18" charset="0"/>
              <a:cs typeface="Times New Roman" panose="02020603050405020304" pitchFamily="18" charset="0"/>
            </a:endParaRPr>
          </a:p>
        </p:txBody>
      </p:sp>
      <p:sp>
        <p:nvSpPr>
          <p:cNvPr id="5" name="TextBox 1"/>
          <p:cNvSpPr txBox="1"/>
          <p:nvPr/>
        </p:nvSpPr>
        <p:spPr>
          <a:xfrm>
            <a:off x="1556656" y="303039"/>
            <a:ext cx="5878285" cy="461665"/>
          </a:xfrm>
          <a:prstGeom prst="rect">
            <a:avLst/>
          </a:prstGeom>
        </p:spPr>
        <p:txBody>
          <a:bodyPr vert="horz" lIns="91440" tIns="45720" rIns="91440" bIns="45720" rtlCol="0">
            <a:noAutofit/>
          </a:bodyPr>
          <a:lstStyle>
            <a:defPPr>
              <a:defRPr lang="zh-CN"/>
            </a:defPPr>
            <a:lvl1pPr indent="0" algn="ctr">
              <a:spcBef>
                <a:spcPct val="20000"/>
              </a:spcBef>
              <a:buFont typeface="Arial" panose="020B0604020202020204" pitchFamily="34" charset="0"/>
              <a:buNone/>
              <a:defRPr sz="3200" b="1">
                <a:solidFill>
                  <a:srgbClr val="FF0000"/>
                </a:solidFill>
                <a:latin typeface="Times New Roman" panose="02020603050405020304" pitchFamily="18" charset="0"/>
                <a:cs typeface="Times New Roman" panose="02020603050405020304" pitchFamily="18" charset="0"/>
              </a:defRPr>
            </a:lvl1pPr>
          </a:lstStyle>
          <a:p>
            <a:r>
              <a:rPr lang="en-US" altLang="zh-CN" dirty="0" smtClean="0"/>
              <a:t>Discussion and conclusion</a:t>
            </a:r>
            <a:endParaRPr lang="zh-CN" altLang="en-US" dirty="0"/>
          </a:p>
        </p:txBody>
      </p:sp>
    </p:spTree>
    <p:extLst>
      <p:ext uri="{BB962C8B-B14F-4D97-AF65-F5344CB8AC3E}">
        <p14:creationId xmlns:p14="http://schemas.microsoft.com/office/powerpoint/2010/main" val="1005311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405743" y="2629877"/>
            <a:ext cx="4267200" cy="1938992"/>
          </a:xfrm>
          <a:prstGeom prst="rect">
            <a:avLst/>
          </a:prstGeom>
          <a:solidFill>
            <a:srgbClr val="FFFFCC"/>
          </a:solidFill>
        </p:spPr>
        <p:txBody>
          <a:bodyPr wrap="square" lIns="91440" tIns="45720" rIns="91440" bIns="45720">
            <a:spAutoFit/>
          </a:bodyPr>
          <a:lstStyle/>
          <a:p>
            <a:pPr algn="ctr"/>
            <a:r>
              <a:rPr lang="en-US" altLang="zh-CN" sz="6000" b="1" dirty="0" smtClean="0">
                <a:ln w="28575">
                  <a:solidFill>
                    <a:srgbClr val="FF0000"/>
                  </a:solidFill>
                  <a:prstDash val="solid"/>
                </a:ln>
                <a:solidFill>
                  <a:srgbClr val="0000FF"/>
                </a:solidFill>
                <a:effectLst>
                  <a:outerShdw blurRad="12700" dist="38100" dir="2700000" algn="tl" rotWithShape="0">
                    <a:schemeClr val="accent5">
                      <a:lumMod val="60000"/>
                      <a:lumOff val="40000"/>
                    </a:schemeClr>
                  </a:outerShdw>
                </a:effectLst>
                <a:latin typeface="华文隶书" panose="02010800040101010101" pitchFamily="2" charset="-122"/>
                <a:ea typeface="华文隶书" panose="02010800040101010101" pitchFamily="2" charset="-122"/>
              </a:rPr>
              <a:t>The end</a:t>
            </a:r>
          </a:p>
          <a:p>
            <a:pPr algn="ctr"/>
            <a:r>
              <a:rPr lang="en-US" altLang="zh-CN" sz="6000" b="1" cap="none" spc="0" dirty="0" smtClean="0">
                <a:ln w="28575">
                  <a:solidFill>
                    <a:srgbClr val="FF0000"/>
                  </a:solidFill>
                  <a:prstDash val="solid"/>
                </a:ln>
                <a:solidFill>
                  <a:srgbClr val="0000FF"/>
                </a:solidFill>
                <a:effectLst>
                  <a:outerShdw blurRad="12700" dist="38100" dir="2700000" algn="tl" rotWithShape="0">
                    <a:schemeClr val="accent5">
                      <a:lumMod val="60000"/>
                      <a:lumOff val="40000"/>
                    </a:schemeClr>
                  </a:outerShdw>
                </a:effectLst>
                <a:latin typeface="华文隶书" panose="02010800040101010101" pitchFamily="2" charset="-122"/>
                <a:ea typeface="华文隶书" panose="02010800040101010101" pitchFamily="2" charset="-122"/>
              </a:rPr>
              <a:t>Thank you!</a:t>
            </a:r>
            <a:endParaRPr lang="zh-CN" altLang="en-US" sz="6000" b="1" cap="none" spc="0" dirty="0">
              <a:ln w="28575">
                <a:solidFill>
                  <a:srgbClr val="FF0000"/>
                </a:solidFill>
                <a:prstDash val="solid"/>
              </a:ln>
              <a:solidFill>
                <a:srgbClr val="0000FF"/>
              </a:solidFill>
              <a:effectLst>
                <a:outerShdw blurRad="12700" dist="38100" dir="2700000" algn="tl" rotWithShape="0">
                  <a:schemeClr val="accent5">
                    <a:lumMod val="60000"/>
                    <a:lumOff val="40000"/>
                  </a:schemeClr>
                </a:outerShdw>
              </a:effectLst>
              <a:latin typeface="华文隶书" panose="02010800040101010101" pitchFamily="2" charset="-122"/>
              <a:ea typeface="华文隶书" panose="02010800040101010101" pitchFamily="2" charset="-122"/>
            </a:endParaRPr>
          </a:p>
        </p:txBody>
      </p:sp>
      <p:sp>
        <p:nvSpPr>
          <p:cNvPr id="8" name="文本框 7"/>
          <p:cNvSpPr txBox="1"/>
          <p:nvPr/>
        </p:nvSpPr>
        <p:spPr>
          <a:xfrm>
            <a:off x="0" y="0"/>
            <a:ext cx="9144000" cy="468086"/>
          </a:xfrm>
          <a:prstGeom prst="rect">
            <a:avLst/>
          </a:prstGeom>
          <a:solidFill>
            <a:srgbClr val="FFFFCC"/>
          </a:solidFill>
        </p:spPr>
        <p:txBody>
          <a:bodyPr wrap="square" rtlCol="0">
            <a:spAutoFit/>
          </a:bodyPr>
          <a:lstStyle/>
          <a:p>
            <a:endParaRPr lang="zh-CN" altLang="en-US" dirty="0"/>
          </a:p>
        </p:txBody>
      </p:sp>
    </p:spTree>
    <p:extLst>
      <p:ext uri="{BB962C8B-B14F-4D97-AF65-F5344CB8AC3E}">
        <p14:creationId xmlns:p14="http://schemas.microsoft.com/office/powerpoint/2010/main" val="34538338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40437" y="2259171"/>
            <a:ext cx="3803564" cy="3330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内容占位符 2"/>
          <p:cNvSpPr>
            <a:spLocks noGrp="1"/>
          </p:cNvSpPr>
          <p:nvPr>
            <p:ph idx="1"/>
          </p:nvPr>
        </p:nvSpPr>
        <p:spPr>
          <a:xfrm>
            <a:off x="0" y="-6537"/>
            <a:ext cx="9144000" cy="1131281"/>
          </a:xfrm>
        </p:spPr>
        <p:txBody>
          <a:bodyPr>
            <a:normAutofit/>
          </a:bodyPr>
          <a:lstStyle/>
          <a:p>
            <a:r>
              <a:rPr lang="en-US" altLang="zh-CN" dirty="0" smtClean="0">
                <a:latin typeface="Times New Roman" panose="02020603050405020304" pitchFamily="18" charset="0"/>
                <a:cs typeface="Times New Roman" panose="02020603050405020304" pitchFamily="18" charset="0"/>
              </a:rPr>
              <a:t>Coincidence with EAS </a:t>
            </a:r>
            <a:r>
              <a:rPr lang="en-US" altLang="zh-CN" dirty="0">
                <a:latin typeface="Times New Roman" panose="02020603050405020304" pitchFamily="18" charset="0"/>
                <a:cs typeface="Times New Roman" panose="02020603050405020304" pitchFamily="18" charset="0"/>
              </a:rPr>
              <a:t>array </a:t>
            </a:r>
            <a:r>
              <a:rPr lang="en-US" altLang="zh-CN" dirty="0" smtClean="0">
                <a:latin typeface="Times New Roman" panose="02020603050405020304" pitchFamily="18" charset="0"/>
                <a:cs typeface="Times New Roman" panose="02020603050405020304" pitchFamily="18" charset="0"/>
              </a:rPr>
              <a:t>(Matching with </a:t>
            </a:r>
            <a:r>
              <a:rPr lang="en-US" altLang="zh-CN" dirty="0">
                <a:latin typeface="Times New Roman" panose="02020603050405020304" pitchFamily="18" charset="0"/>
                <a:cs typeface="Times New Roman" panose="02020603050405020304" pitchFamily="18" charset="0"/>
              </a:rPr>
              <a:t>Time </a:t>
            </a:r>
            <a:r>
              <a:rPr lang="en-US" altLang="zh-CN" dirty="0" smtClean="0">
                <a:latin typeface="Times New Roman" panose="02020603050405020304" pitchFamily="18" charset="0"/>
                <a:cs typeface="Times New Roman" panose="02020603050405020304" pitchFamily="18" charset="0"/>
              </a:rPr>
              <a:t>Clock)</a:t>
            </a:r>
          </a:p>
        </p:txBody>
      </p:sp>
      <p:sp>
        <p:nvSpPr>
          <p:cNvPr id="8" name="内容占位符 2"/>
          <p:cNvSpPr txBox="1">
            <a:spLocks/>
          </p:cNvSpPr>
          <p:nvPr/>
        </p:nvSpPr>
        <p:spPr>
          <a:xfrm>
            <a:off x="817" y="1091720"/>
            <a:ext cx="5580112" cy="5811801"/>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r>
              <a:rPr lang="en-US" altLang="zh-CN" dirty="0" smtClean="0">
                <a:latin typeface="Times New Roman" panose="02020603050405020304" pitchFamily="18" charset="0"/>
                <a:cs typeface="Times New Roman" panose="02020603050405020304" pitchFamily="18" charset="0"/>
              </a:rPr>
              <a:t>FADC give every trigger signal a Trigger  Time Tag, it  records the Trigger arrival time; Resolution is ~17ns (8.5ns/bin*2bin=17ns).</a:t>
            </a:r>
          </a:p>
          <a:p>
            <a:pPr lvl="1"/>
            <a:r>
              <a:rPr lang="en-US" altLang="zh-CN" dirty="0" smtClean="0">
                <a:latin typeface="Times New Roman" panose="02020603050405020304" pitchFamily="18" charset="0"/>
                <a:cs typeface="Times New Roman" panose="02020603050405020304" pitchFamily="18" charset="0"/>
              </a:rPr>
              <a:t>The trigger signal of water lens also send to EAS array through ED electronics.</a:t>
            </a:r>
          </a:p>
          <a:p>
            <a:pPr lvl="1"/>
            <a:r>
              <a:rPr lang="en-US" altLang="zh-CN" dirty="0" smtClean="0">
                <a:latin typeface="Times New Roman" panose="02020603050405020304" pitchFamily="18" charset="0"/>
                <a:cs typeface="Times New Roman" panose="02020603050405020304" pitchFamily="18" charset="0"/>
              </a:rPr>
              <a:t>The ED electronics give trigger signal a GPS time ( Resolution is ~1ns)</a:t>
            </a:r>
          </a:p>
          <a:p>
            <a:pPr lvl="1"/>
            <a:r>
              <a:rPr lang="en-US" altLang="zh-CN" dirty="0" smtClean="0">
                <a:latin typeface="Times New Roman" panose="02020603050405020304" pitchFamily="18" charset="0"/>
                <a:cs typeface="Times New Roman" panose="02020603050405020304" pitchFamily="18" charset="0"/>
              </a:rPr>
              <a:t>Water lens telescope and EAS array operated independently.</a:t>
            </a:r>
          </a:p>
          <a:p>
            <a:pPr lvl="1"/>
            <a:r>
              <a:rPr lang="en-US" altLang="zh-CN" dirty="0" smtClean="0">
                <a:latin typeface="Times New Roman" panose="02020603050405020304" pitchFamily="18" charset="0"/>
                <a:cs typeface="Times New Roman" panose="02020603050405020304" pitchFamily="18" charset="0"/>
              </a:rPr>
              <a:t>We matching the data through GPS time and Trigger  Time Tag.</a:t>
            </a:r>
          </a:p>
          <a:p>
            <a:pPr lvl="1"/>
            <a:endParaRPr lang="en-US" altLang="zh-CN" dirty="0" smtClean="0">
              <a:latin typeface="Times New Roman" panose="02020603050405020304" pitchFamily="18" charset="0"/>
              <a:cs typeface="Times New Roman" panose="02020603050405020304" pitchFamily="18" charset="0"/>
            </a:endParaRPr>
          </a:p>
          <a:p>
            <a:pPr lvl="1"/>
            <a:endParaRPr lang="en-US" altLang="zh-CN" dirty="0" smtClean="0">
              <a:latin typeface="Times New Roman" panose="02020603050405020304" pitchFamily="18" charset="0"/>
              <a:cs typeface="Times New Roman" panose="02020603050405020304" pitchFamily="18" charset="0"/>
            </a:endParaRPr>
          </a:p>
          <a:p>
            <a:pPr lvl="1"/>
            <a:endParaRPr lang="en-US" altLang="zh-CN"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23755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5694041"/>
            <a:ext cx="4464496" cy="1169551"/>
          </a:xfrm>
          <a:prstGeom prst="rect">
            <a:avLst/>
          </a:prstGeom>
          <a:noFill/>
        </p:spPr>
        <p:txBody>
          <a:bodyPr wrap="square" rtlCol="0">
            <a:spAutoFit/>
          </a:bodyPr>
          <a:lstStyle>
            <a:defPPr>
              <a:defRPr lang="zh-CN"/>
            </a:defPPr>
            <a:lvl1pPr>
              <a:defRPr sz="2800" b="1"/>
            </a:lvl1pPr>
          </a:lstStyle>
          <a:p>
            <a:pPr algn="ctr">
              <a:lnSpc>
                <a:spcPts val="4200"/>
              </a:lnSpc>
            </a:pPr>
            <a:r>
              <a:rPr lang="en-US" altLang="zh-CN" sz="3200" b="0" dirty="0" smtClean="0">
                <a:latin typeface="Times New Roman" panose="02020603050405020304" pitchFamily="18" charset="0"/>
                <a:cs typeface="Times New Roman" panose="02020603050405020304" pitchFamily="18" charset="0"/>
              </a:rPr>
              <a:t>Image </a:t>
            </a:r>
            <a:r>
              <a:rPr lang="en-US" altLang="zh-CN" sz="3200" b="0" dirty="0">
                <a:latin typeface="Times New Roman" panose="02020603050405020304" pitchFamily="18" charset="0"/>
                <a:cs typeface="Times New Roman" panose="02020603050405020304" pitchFamily="18" charset="0"/>
              </a:rPr>
              <a:t>of HID (Xenon) </a:t>
            </a:r>
            <a:endParaRPr lang="en-US" altLang="zh-CN" sz="3200" b="0" dirty="0" smtClean="0">
              <a:latin typeface="Times New Roman" panose="02020603050405020304" pitchFamily="18" charset="0"/>
              <a:cs typeface="Times New Roman" panose="02020603050405020304" pitchFamily="18" charset="0"/>
            </a:endParaRPr>
          </a:p>
          <a:p>
            <a:pPr algn="ctr">
              <a:lnSpc>
                <a:spcPts val="4200"/>
              </a:lnSpc>
            </a:pPr>
            <a:r>
              <a:rPr lang="en-US" altLang="zh-CN" sz="3200" b="0" dirty="0" smtClean="0">
                <a:latin typeface="Times New Roman" panose="02020603050405020304" pitchFamily="18" charset="0"/>
                <a:cs typeface="Times New Roman" panose="02020603050405020304" pitchFamily="18" charset="0"/>
              </a:rPr>
              <a:t>Floodlights</a:t>
            </a:r>
            <a:endParaRPr lang="zh-CN" altLang="en-US" sz="3200" b="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5220072" y="5694041"/>
            <a:ext cx="3385148" cy="1169551"/>
          </a:xfrm>
          <a:prstGeom prst="rect">
            <a:avLst/>
          </a:prstGeom>
          <a:noFill/>
        </p:spPr>
        <p:txBody>
          <a:bodyPr wrap="square" rtlCol="0">
            <a:spAutoFit/>
          </a:bodyPr>
          <a:lstStyle>
            <a:defPPr>
              <a:defRPr lang="zh-CN"/>
            </a:defPPr>
            <a:lvl1pPr>
              <a:defRPr sz="2800" b="1"/>
            </a:lvl1pPr>
          </a:lstStyle>
          <a:p>
            <a:pPr algn="ctr">
              <a:lnSpc>
                <a:spcPts val="4200"/>
              </a:lnSpc>
            </a:pPr>
            <a:r>
              <a:rPr lang="en-US" altLang="zh-CN" sz="3200" b="0" dirty="0" smtClean="0">
                <a:latin typeface="Times New Roman" panose="02020603050405020304" pitchFamily="18" charset="0"/>
                <a:cs typeface="Times New Roman" panose="02020603050405020304" pitchFamily="18" charset="0"/>
              </a:rPr>
              <a:t>Image </a:t>
            </a:r>
            <a:r>
              <a:rPr lang="en-US" altLang="zh-CN" sz="3200" b="0" dirty="0">
                <a:latin typeface="Times New Roman" panose="02020603050405020304" pitchFamily="18" charset="0"/>
                <a:cs typeface="Times New Roman" panose="02020603050405020304" pitchFamily="18" charset="0"/>
              </a:rPr>
              <a:t>of car </a:t>
            </a:r>
            <a:r>
              <a:rPr lang="en-US" altLang="zh-CN" sz="3200" b="0" dirty="0" smtClean="0">
                <a:latin typeface="Times New Roman" panose="02020603050405020304" pitchFamily="18" charset="0"/>
                <a:cs typeface="Times New Roman" panose="02020603050405020304" pitchFamily="18" charset="0"/>
              </a:rPr>
              <a:t>headlight</a:t>
            </a:r>
            <a:endParaRPr lang="zh-CN" altLang="en-US" sz="3200" b="0" dirty="0">
              <a:latin typeface="Times New Roman" panose="02020603050405020304" pitchFamily="18" charset="0"/>
              <a:cs typeface="Times New Roman" panose="02020603050405020304" pitchFamily="18" charset="0"/>
            </a:endParaRPr>
          </a:p>
        </p:txBody>
      </p:sp>
      <p:pic>
        <p:nvPicPr>
          <p:cNvPr id="8" name="Picture 76"/>
          <p:cNvPicPr>
            <a:picLocks noChangeAspect="1" noChangeArrowheads="1"/>
          </p:cNvPicPr>
          <p:nvPr/>
        </p:nvPicPr>
        <p:blipFill rotWithShape="1">
          <a:blip r:embed="rId3">
            <a:extLst>
              <a:ext uri="{28A0092B-C50C-407E-A947-70E740481C1C}">
                <a14:useLocalDpi xmlns:a14="http://schemas.microsoft.com/office/drawing/2010/main" val="0"/>
              </a:ext>
            </a:extLst>
          </a:blip>
          <a:srcRect r="57739" b="10813"/>
          <a:stretch/>
        </p:blipFill>
        <p:spPr bwMode="auto">
          <a:xfrm>
            <a:off x="5430004" y="2763437"/>
            <a:ext cx="2965283" cy="2946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75"/>
          <p:cNvPicPr>
            <a:picLocks noChangeAspect="1" noChangeArrowheads="1"/>
          </p:cNvPicPr>
          <p:nvPr/>
        </p:nvPicPr>
        <p:blipFill rotWithShape="1">
          <a:blip r:embed="rId4">
            <a:extLst>
              <a:ext uri="{28A0092B-C50C-407E-A947-70E740481C1C}">
                <a14:useLocalDpi xmlns:a14="http://schemas.microsoft.com/office/drawing/2010/main" val="0"/>
              </a:ext>
            </a:extLst>
          </a:blip>
          <a:srcRect r="57120" b="9618"/>
          <a:stretch/>
        </p:blipFill>
        <p:spPr bwMode="auto">
          <a:xfrm>
            <a:off x="633759" y="2763437"/>
            <a:ext cx="3021898" cy="29952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内容占位符 2"/>
          <p:cNvSpPr>
            <a:spLocks noGrp="1"/>
          </p:cNvSpPr>
          <p:nvPr>
            <p:ph idx="1"/>
          </p:nvPr>
        </p:nvSpPr>
        <p:spPr>
          <a:xfrm>
            <a:off x="0" y="94106"/>
            <a:ext cx="9112624" cy="1584176"/>
          </a:xfrm>
        </p:spPr>
        <p:txBody>
          <a:bodyPr>
            <a:normAutofit/>
          </a:bodyPr>
          <a:lstStyle/>
          <a:p>
            <a:r>
              <a:rPr lang="en-US" altLang="zh-CN" sz="2800" b="1" dirty="0" smtClean="0">
                <a:solidFill>
                  <a:srgbClr val="0000CC"/>
                </a:solidFill>
                <a:latin typeface="Times New Roman" panose="02020603050405020304" pitchFamily="18" charset="0"/>
                <a:cs typeface="Times New Roman" panose="02020603050405020304" pitchFamily="18" charset="0"/>
              </a:rPr>
              <a:t>The Focal Length (FL) </a:t>
            </a:r>
            <a:r>
              <a:rPr lang="en-US" altLang="zh-CN" sz="2800" b="1" smtClean="0">
                <a:solidFill>
                  <a:srgbClr val="0000CC"/>
                </a:solidFill>
                <a:latin typeface="Times New Roman" panose="02020603050405020304" pitchFamily="18" charset="0"/>
                <a:cs typeface="Times New Roman" panose="02020603050405020304" pitchFamily="18" charset="0"/>
              </a:rPr>
              <a:t>and light spot</a:t>
            </a:r>
            <a:endParaRPr lang="en-US" altLang="zh-CN" sz="2800" b="1" dirty="0" smtClean="0">
              <a:latin typeface="Times New Roman" panose="02020603050405020304" pitchFamily="18" charset="0"/>
              <a:cs typeface="Times New Roman" panose="02020603050405020304" pitchFamily="18" charset="0"/>
            </a:endParaRPr>
          </a:p>
          <a:p>
            <a:pPr lvl="1"/>
            <a:r>
              <a:rPr lang="en-US" altLang="zh-CN" sz="2400" b="1" i="1" dirty="0" err="1" smtClean="0">
                <a:latin typeface="Times New Roman" panose="02020603050405020304" pitchFamily="18" charset="0"/>
                <a:cs typeface="Times New Roman" panose="02020603050405020304" pitchFamily="18" charset="0"/>
              </a:rPr>
              <a:t>f</a:t>
            </a:r>
            <a:r>
              <a:rPr lang="en-US" altLang="zh-CN" sz="2400" b="1" i="1" baseline="-25000" dirty="0" err="1" smtClean="0">
                <a:latin typeface="Times New Roman" panose="02020603050405020304" pitchFamily="18" charset="0"/>
                <a:cs typeface="Times New Roman" panose="02020603050405020304" pitchFamily="18" charset="0"/>
              </a:rPr>
              <a:t>exp</a:t>
            </a:r>
            <a:r>
              <a:rPr lang="en-US" altLang="zh-CN" sz="2400" b="1" dirty="0" smtClean="0">
                <a:latin typeface="Times New Roman" panose="02020603050405020304" pitchFamily="18" charset="0"/>
                <a:cs typeface="Times New Roman" panose="02020603050405020304" pitchFamily="18" charset="0"/>
              </a:rPr>
              <a:t>=168±1.5 </a:t>
            </a:r>
            <a:r>
              <a:rPr lang="en-US" altLang="zh-CN" sz="2400" b="1" dirty="0">
                <a:latin typeface="Times New Roman" panose="02020603050405020304" pitchFamily="18" charset="0"/>
                <a:cs typeface="Times New Roman" panose="02020603050405020304" pitchFamily="18" charset="0"/>
              </a:rPr>
              <a:t>cm, and it is basically agreed with simulation result (</a:t>
            </a:r>
            <a:r>
              <a:rPr lang="en-US" altLang="zh-CN" sz="2400" b="1" i="1" dirty="0" err="1">
                <a:latin typeface="Times New Roman" panose="02020603050405020304" pitchFamily="18" charset="0"/>
                <a:cs typeface="Times New Roman" panose="02020603050405020304" pitchFamily="18" charset="0"/>
              </a:rPr>
              <a:t>f</a:t>
            </a:r>
            <a:r>
              <a:rPr lang="en-US" altLang="zh-CN" sz="2400" b="1" i="1" baseline="-25000" dirty="0" err="1">
                <a:latin typeface="Times New Roman" panose="02020603050405020304" pitchFamily="18" charset="0"/>
                <a:cs typeface="Times New Roman" panose="02020603050405020304" pitchFamily="18" charset="0"/>
              </a:rPr>
              <a:t>sim</a:t>
            </a:r>
            <a:r>
              <a:rPr lang="en-US" altLang="zh-CN" sz="2400" b="1" dirty="0">
                <a:latin typeface="Times New Roman" panose="02020603050405020304" pitchFamily="18" charset="0"/>
                <a:cs typeface="Times New Roman" panose="02020603050405020304" pitchFamily="18" charset="0"/>
              </a:rPr>
              <a:t>=164 cm) using ZEMAX. </a:t>
            </a:r>
            <a:endParaRPr lang="zh-CN" altLang="en-US" sz="2400" b="1" dirty="0">
              <a:latin typeface="Times New Roman" panose="02020603050405020304" pitchFamily="18" charset="0"/>
              <a:cs typeface="Times New Roman" panose="02020603050405020304" pitchFamily="18" charset="0"/>
            </a:endParaRPr>
          </a:p>
        </p:txBody>
      </p:sp>
      <p:cxnSp>
        <p:nvCxnSpPr>
          <p:cNvPr id="3" name="直接连接符 2"/>
          <p:cNvCxnSpPr/>
          <p:nvPr/>
        </p:nvCxnSpPr>
        <p:spPr>
          <a:xfrm flipH="1" flipV="1">
            <a:off x="1547664" y="3504982"/>
            <a:ext cx="144016" cy="1512168"/>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flipV="1">
            <a:off x="2627784" y="3356992"/>
            <a:ext cx="144016" cy="1512168"/>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763688" y="3356992"/>
            <a:ext cx="792088" cy="369332"/>
          </a:xfrm>
          <a:prstGeom prst="rect">
            <a:avLst/>
          </a:prstGeom>
          <a:noFill/>
        </p:spPr>
        <p:txBody>
          <a:bodyPr wrap="square" rtlCol="0">
            <a:spAutoFit/>
          </a:bodyPr>
          <a:lstStyle/>
          <a:p>
            <a:r>
              <a:rPr lang="en-US" altLang="zh-CN" b="1" dirty="0" smtClean="0">
                <a:solidFill>
                  <a:srgbClr val="FF0000"/>
                </a:solidFill>
                <a:latin typeface="Times New Roman" panose="02020603050405020304" pitchFamily="18" charset="0"/>
                <a:cs typeface="Times New Roman" panose="02020603050405020304" pitchFamily="18" charset="0"/>
              </a:rPr>
              <a:t>3.2cm</a:t>
            </a:r>
            <a:endParaRPr lang="zh-CN" altLang="en-US" b="1" dirty="0">
              <a:solidFill>
                <a:srgbClr val="FF0000"/>
              </a:solidFill>
              <a:latin typeface="Times New Roman" panose="02020603050405020304" pitchFamily="18" charset="0"/>
              <a:cs typeface="Times New Roman" panose="02020603050405020304" pitchFamily="18" charset="0"/>
            </a:endParaRPr>
          </a:p>
        </p:txBody>
      </p:sp>
      <p:cxnSp>
        <p:nvCxnSpPr>
          <p:cNvPr id="4" name="直接箭头连接符 3"/>
          <p:cNvCxnSpPr/>
          <p:nvPr/>
        </p:nvCxnSpPr>
        <p:spPr>
          <a:xfrm flipV="1">
            <a:off x="1574702" y="3645024"/>
            <a:ext cx="1053082" cy="134724"/>
          </a:xfrm>
          <a:prstGeom prst="straightConnector1">
            <a:avLst/>
          </a:prstGeom>
          <a:ln w="1905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flipV="1">
            <a:off x="1691680" y="4701780"/>
            <a:ext cx="1053082" cy="134724"/>
          </a:xfrm>
          <a:prstGeom prst="straightConnector1">
            <a:avLst/>
          </a:prstGeom>
          <a:ln w="1905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7152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4177144" y="297629"/>
            <a:ext cx="4384964" cy="2602839"/>
          </a:xfrm>
          <a:prstGeom prst="rect">
            <a:avLst/>
          </a:prstGeom>
        </p:spPr>
      </p:pic>
      <p:pic>
        <p:nvPicPr>
          <p:cNvPr id="5" name="图片 4"/>
          <p:cNvPicPr>
            <a:picLocks noChangeAspect="1"/>
          </p:cNvPicPr>
          <p:nvPr/>
        </p:nvPicPr>
        <p:blipFill>
          <a:blip r:embed="rId3"/>
          <a:stretch>
            <a:fillRect/>
          </a:stretch>
        </p:blipFill>
        <p:spPr>
          <a:xfrm>
            <a:off x="4177144" y="3058495"/>
            <a:ext cx="4384964" cy="2599176"/>
          </a:xfrm>
          <a:prstGeom prst="rect">
            <a:avLst/>
          </a:prstGeom>
        </p:spPr>
      </p:pic>
      <p:sp>
        <p:nvSpPr>
          <p:cNvPr id="6" name="矩形 5"/>
          <p:cNvSpPr/>
          <p:nvPr/>
        </p:nvSpPr>
        <p:spPr>
          <a:xfrm>
            <a:off x="3190008" y="5657671"/>
            <a:ext cx="3387437" cy="1200329"/>
          </a:xfrm>
          <a:prstGeom prst="rect">
            <a:avLst/>
          </a:prstGeom>
        </p:spPr>
        <p:txBody>
          <a:bodyPr wrap="square">
            <a:spAutoFit/>
          </a:bodyPr>
          <a:lstStyle/>
          <a:p>
            <a:r>
              <a:rPr lang="en-US" altLang="zh-CN" i="1" dirty="0" smtClean="0">
                <a:latin typeface="Times New Roman" panose="02020603050405020304" pitchFamily="18" charset="0"/>
                <a:cs typeface="Times New Roman" panose="02020603050405020304" pitchFamily="18" charset="0"/>
              </a:rPr>
              <a:t>r</a:t>
            </a:r>
            <a:r>
              <a:rPr lang="en-US" altLang="zh-CN" sz="1050" baseline="-25000" dirty="0" smtClean="0">
                <a:latin typeface="Times New Roman" panose="02020603050405020304" pitchFamily="18" charset="0"/>
                <a:cs typeface="Times New Roman" panose="02020603050405020304" pitchFamily="18" charset="0"/>
              </a:rPr>
              <a:t>80</a:t>
            </a:r>
            <a:r>
              <a:rPr lang="en-US" altLang="zh-CN" sz="1050" dirty="0" smtClean="0">
                <a:latin typeface="Times New Roman" panose="02020603050405020304" pitchFamily="18" charset="0"/>
                <a:cs typeface="Times New Roman" panose="02020603050405020304" pitchFamily="18" charset="0"/>
              </a:rPr>
              <a:t>  </a:t>
            </a:r>
            <a:r>
              <a:rPr lang="en-US" altLang="zh-CN" dirty="0" smtClean="0">
                <a:latin typeface="Times New Roman" panose="02020603050405020304" pitchFamily="18" charset="0"/>
                <a:cs typeface="Times New Roman" panose="02020603050405020304" pitchFamily="18" charset="0"/>
              </a:rPr>
              <a:t>equals to </a:t>
            </a:r>
            <a:r>
              <a:rPr lang="en-US" altLang="zh-CN" dirty="0">
                <a:latin typeface="Times New Roman" panose="02020603050405020304" pitchFamily="18" charset="0"/>
                <a:cs typeface="Times New Roman" panose="02020603050405020304" pitchFamily="18" charset="0"/>
              </a:rPr>
              <a:t>80mm, which corresponds to 0.38 </a:t>
            </a:r>
            <a:r>
              <a:rPr lang="en-US" altLang="zh-CN" dirty="0" smtClean="0">
                <a:latin typeface="Times New Roman" panose="02020603050405020304" pitchFamily="18" charset="0"/>
                <a:cs typeface="Times New Roman" panose="02020603050405020304" pitchFamily="18" charset="0"/>
              </a:rPr>
              <a:t>degree for the focal length </a:t>
            </a:r>
            <a:r>
              <a:rPr lang="en-US" altLang="zh-CN" i="1" dirty="0" smtClean="0">
                <a:latin typeface="Times New Roman" panose="02020603050405020304" pitchFamily="18" charset="0"/>
                <a:cs typeface="Times New Roman" panose="02020603050405020304" pitchFamily="18" charset="0"/>
              </a:rPr>
              <a:t>f</a:t>
            </a:r>
            <a:r>
              <a:rPr lang="en-US" altLang="zh-CN" dirty="0" smtClean="0">
                <a:latin typeface="Times New Roman" panose="02020603050405020304" pitchFamily="18" charset="0"/>
                <a:cs typeface="Times New Roman" panose="02020603050405020304" pitchFamily="18" charset="0"/>
              </a:rPr>
              <a:t>=12m.</a:t>
            </a:r>
          </a:p>
          <a:p>
            <a:r>
              <a:rPr lang="en-US" altLang="zh-CN" dirty="0" smtClean="0">
                <a:latin typeface="Times New Roman" panose="02020603050405020304" pitchFamily="18" charset="0"/>
                <a:cs typeface="Times New Roman" panose="02020603050405020304" pitchFamily="18" charset="0"/>
              </a:rPr>
              <a:t>~10000 PMT </a:t>
            </a:r>
            <a:r>
              <a:rPr lang="en-US" altLang="zh-CN" b="1" dirty="0" smtClean="0">
                <a:latin typeface="Times New Roman" pitchFamily="18" charset="0"/>
                <a:cs typeface="Times New Roman" pitchFamily="18" charset="0"/>
              </a:rPr>
              <a:t>40</a:t>
            </a:r>
            <a:r>
              <a:rPr lang="en-US" altLang="zh-CN" b="1" baseline="30000" dirty="0" smtClean="0">
                <a:latin typeface="Times New Roman" pitchFamily="18" charset="0"/>
                <a:cs typeface="Times New Roman" pitchFamily="18" charset="0"/>
              </a:rPr>
              <a:t>o</a:t>
            </a:r>
            <a:r>
              <a:rPr lang="en-US" altLang="zh-CN" b="1" dirty="0" smtClean="0">
                <a:latin typeface="Times New Roman" pitchFamily="18" charset="0"/>
                <a:cs typeface="Times New Roman" pitchFamily="18" charset="0"/>
              </a:rPr>
              <a:t>×40</a:t>
            </a:r>
            <a:r>
              <a:rPr lang="en-US" altLang="zh-CN" b="1" baseline="30000" dirty="0" smtClean="0">
                <a:latin typeface="Times New Roman" pitchFamily="18" charset="0"/>
                <a:cs typeface="Times New Roman" pitchFamily="18" charset="0"/>
              </a:rPr>
              <a:t>o</a:t>
            </a:r>
            <a:endParaRPr lang="en-US" altLang="zh-CN" b="1" baseline="30000" dirty="0">
              <a:latin typeface="Times New Roman" pitchFamily="18" charset="0"/>
              <a:cs typeface="Times New Roman" pitchFamily="18" charset="0"/>
            </a:endParaRPr>
          </a:p>
        </p:txBody>
      </p:sp>
      <p:pic>
        <p:nvPicPr>
          <p:cNvPr id="3" name="图片 2"/>
          <p:cNvPicPr>
            <a:picLocks noChangeAspect="1"/>
          </p:cNvPicPr>
          <p:nvPr/>
        </p:nvPicPr>
        <p:blipFill>
          <a:blip r:embed="rId4"/>
          <a:stretch>
            <a:fillRect/>
          </a:stretch>
        </p:blipFill>
        <p:spPr>
          <a:xfrm>
            <a:off x="166254" y="375330"/>
            <a:ext cx="3221183" cy="5087737"/>
          </a:xfrm>
          <a:prstGeom prst="rect">
            <a:avLst/>
          </a:prstGeom>
        </p:spPr>
      </p:pic>
    </p:spTree>
    <p:extLst>
      <p:ext uri="{BB962C8B-B14F-4D97-AF65-F5344CB8AC3E}">
        <p14:creationId xmlns:p14="http://schemas.microsoft.com/office/powerpoint/2010/main" val="11046837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1548556" y="3243624"/>
            <a:ext cx="6580653" cy="3614375"/>
          </a:xfrm>
          <a:prstGeom prst="rect">
            <a:avLst/>
          </a:prstGeom>
        </p:spPr>
      </p:pic>
      <p:pic>
        <p:nvPicPr>
          <p:cNvPr id="5" name="图片 4"/>
          <p:cNvPicPr>
            <a:picLocks noChangeAspect="1"/>
          </p:cNvPicPr>
          <p:nvPr/>
        </p:nvPicPr>
        <p:blipFill rotWithShape="1">
          <a:blip r:embed="rId3"/>
          <a:srcRect b="63983"/>
          <a:stretch/>
        </p:blipFill>
        <p:spPr>
          <a:xfrm>
            <a:off x="2148711" y="0"/>
            <a:ext cx="5028571" cy="2034101"/>
          </a:xfrm>
          <a:prstGeom prst="rect">
            <a:avLst/>
          </a:prstGeom>
        </p:spPr>
      </p:pic>
      <p:pic>
        <p:nvPicPr>
          <p:cNvPr id="6" name="图片 5"/>
          <p:cNvPicPr>
            <a:picLocks noChangeAspect="1"/>
          </p:cNvPicPr>
          <p:nvPr/>
        </p:nvPicPr>
        <p:blipFill>
          <a:blip r:embed="rId4"/>
          <a:stretch>
            <a:fillRect/>
          </a:stretch>
        </p:blipFill>
        <p:spPr>
          <a:xfrm>
            <a:off x="2148710" y="2034101"/>
            <a:ext cx="5028571" cy="1209524"/>
          </a:xfrm>
          <a:prstGeom prst="rect">
            <a:avLst/>
          </a:prstGeom>
        </p:spPr>
      </p:pic>
    </p:spTree>
    <p:extLst>
      <p:ext uri="{BB962C8B-B14F-4D97-AF65-F5344CB8AC3E}">
        <p14:creationId xmlns:p14="http://schemas.microsoft.com/office/powerpoint/2010/main" val="30318422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29" y="2629876"/>
            <a:ext cx="8929462" cy="3760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629" y="527608"/>
            <a:ext cx="8929462" cy="1843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07258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灯片编号占位符 4"/>
          <p:cNvSpPr>
            <a:spLocks noGrp="1"/>
          </p:cNvSpPr>
          <p:nvPr>
            <p:ph type="sldNum" sz="quarter" idx="4294967295"/>
          </p:nvPr>
        </p:nvSpPr>
        <p:spPr bwMode="auto">
          <a:xfrm>
            <a:off x="8571310" y="6594476"/>
            <a:ext cx="57269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w Cen MT" pitchFamily="34" charset="0"/>
                <a:ea typeface="宋体" pitchFamily="2" charset="-122"/>
              </a:defRPr>
            </a:lvl1pPr>
            <a:lvl2pPr marL="742950" indent="-285750" eaLnBrk="0" hangingPunct="0">
              <a:defRPr>
                <a:solidFill>
                  <a:schemeClr val="tx1"/>
                </a:solidFill>
                <a:latin typeface="Tw Cen MT" pitchFamily="34" charset="0"/>
                <a:ea typeface="宋体" pitchFamily="2" charset="-122"/>
              </a:defRPr>
            </a:lvl2pPr>
            <a:lvl3pPr marL="1143000" indent="-228600" eaLnBrk="0" hangingPunct="0">
              <a:defRPr>
                <a:solidFill>
                  <a:schemeClr val="tx1"/>
                </a:solidFill>
                <a:latin typeface="Tw Cen MT" pitchFamily="34" charset="0"/>
                <a:ea typeface="宋体" pitchFamily="2" charset="-122"/>
              </a:defRPr>
            </a:lvl3pPr>
            <a:lvl4pPr marL="1600200" indent="-228600" eaLnBrk="0" hangingPunct="0">
              <a:defRPr>
                <a:solidFill>
                  <a:schemeClr val="tx1"/>
                </a:solidFill>
                <a:latin typeface="Tw Cen MT" pitchFamily="34" charset="0"/>
                <a:ea typeface="宋体" pitchFamily="2" charset="-122"/>
              </a:defRPr>
            </a:lvl4pPr>
            <a:lvl5pPr marL="2057400" indent="-228600" eaLnBrk="0" hangingPunct="0">
              <a:defRPr>
                <a:solidFill>
                  <a:schemeClr val="tx1"/>
                </a:solidFill>
                <a:latin typeface="Tw Cen MT" pitchFamily="34" charset="0"/>
                <a:ea typeface="宋体" pitchFamily="2" charset="-122"/>
              </a:defRPr>
            </a:lvl5pPr>
            <a:lvl6pPr marL="2514600" indent="-228600" defTabSz="457200" eaLnBrk="0" fontAlgn="base" hangingPunct="0">
              <a:spcBef>
                <a:spcPct val="0"/>
              </a:spcBef>
              <a:spcAft>
                <a:spcPct val="0"/>
              </a:spcAft>
              <a:defRPr>
                <a:solidFill>
                  <a:schemeClr val="tx1"/>
                </a:solidFill>
                <a:latin typeface="Tw Cen MT" pitchFamily="34" charset="0"/>
                <a:ea typeface="宋体" pitchFamily="2" charset="-122"/>
              </a:defRPr>
            </a:lvl6pPr>
            <a:lvl7pPr marL="2971800" indent="-228600" defTabSz="457200" eaLnBrk="0" fontAlgn="base" hangingPunct="0">
              <a:spcBef>
                <a:spcPct val="0"/>
              </a:spcBef>
              <a:spcAft>
                <a:spcPct val="0"/>
              </a:spcAft>
              <a:defRPr>
                <a:solidFill>
                  <a:schemeClr val="tx1"/>
                </a:solidFill>
                <a:latin typeface="Tw Cen MT" pitchFamily="34" charset="0"/>
                <a:ea typeface="宋体" pitchFamily="2" charset="-122"/>
              </a:defRPr>
            </a:lvl7pPr>
            <a:lvl8pPr marL="3429000" indent="-228600" defTabSz="457200" eaLnBrk="0" fontAlgn="base" hangingPunct="0">
              <a:spcBef>
                <a:spcPct val="0"/>
              </a:spcBef>
              <a:spcAft>
                <a:spcPct val="0"/>
              </a:spcAft>
              <a:defRPr>
                <a:solidFill>
                  <a:schemeClr val="tx1"/>
                </a:solidFill>
                <a:latin typeface="Tw Cen MT" pitchFamily="34" charset="0"/>
                <a:ea typeface="宋体" pitchFamily="2" charset="-122"/>
              </a:defRPr>
            </a:lvl8pPr>
            <a:lvl9pPr marL="3886200" indent="-228600" defTabSz="457200" eaLnBrk="0" fontAlgn="base" hangingPunct="0">
              <a:spcBef>
                <a:spcPct val="0"/>
              </a:spcBef>
              <a:spcAft>
                <a:spcPct val="0"/>
              </a:spcAft>
              <a:defRPr>
                <a:solidFill>
                  <a:schemeClr val="tx1"/>
                </a:solidFill>
                <a:latin typeface="Tw Cen MT" pitchFamily="34" charset="0"/>
                <a:ea typeface="宋体" pitchFamily="2" charset="-122"/>
              </a:defRPr>
            </a:lvl9pPr>
          </a:lstStyle>
          <a:p>
            <a:pPr eaLnBrk="1" hangingPunct="1"/>
            <a:fld id="{E3E6D772-F5E1-4796-B8DA-E00DE65C513E}" type="slidenum">
              <a:rPr lang="en-US" altLang="zh-CN" smtClean="0"/>
              <a:pPr eaLnBrk="1" hangingPunct="1"/>
              <a:t>28</a:t>
            </a:fld>
            <a:endParaRPr lang="en-US" altLang="zh-CN" smtClean="0"/>
          </a:p>
        </p:txBody>
      </p:sp>
      <p:sp>
        <p:nvSpPr>
          <p:cNvPr id="7" name="内容占位符 2"/>
          <p:cNvSpPr>
            <a:spLocks noGrp="1"/>
          </p:cNvSpPr>
          <p:nvPr>
            <p:ph idx="1"/>
          </p:nvPr>
        </p:nvSpPr>
        <p:spPr>
          <a:xfrm>
            <a:off x="0" y="-6537"/>
            <a:ext cx="9144000" cy="843249"/>
          </a:xfrm>
        </p:spPr>
        <p:txBody>
          <a:bodyPr>
            <a:normAutofit/>
          </a:bodyPr>
          <a:lstStyle/>
          <a:p>
            <a:r>
              <a:rPr lang="en-US" altLang="zh-CN" dirty="0">
                <a:latin typeface="Times New Roman" panose="02020603050405020304" pitchFamily="18" charset="0"/>
                <a:cs typeface="Times New Roman" panose="02020603050405020304" pitchFamily="18" charset="0"/>
              </a:rPr>
              <a:t>The </a:t>
            </a:r>
            <a:r>
              <a:rPr lang="en-US" altLang="zh-CN" dirty="0" smtClean="0">
                <a:latin typeface="Times New Roman" panose="02020603050405020304" pitchFamily="18" charset="0"/>
                <a:cs typeface="Times New Roman" panose="02020603050405020304" pitchFamily="18" charset="0"/>
              </a:rPr>
              <a:t>influence of muon event on observation</a:t>
            </a:r>
          </a:p>
        </p:txBody>
      </p:sp>
      <p:sp>
        <p:nvSpPr>
          <p:cNvPr id="8" name="内容占位符 2"/>
          <p:cNvSpPr txBox="1">
            <a:spLocks/>
          </p:cNvSpPr>
          <p:nvPr/>
        </p:nvSpPr>
        <p:spPr>
          <a:xfrm>
            <a:off x="24195" y="769383"/>
            <a:ext cx="5195877" cy="630932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r>
              <a:rPr lang="en-US" altLang="zh-CN" dirty="0" smtClean="0">
                <a:latin typeface="Times New Roman" panose="02020603050405020304" pitchFamily="18" charset="0"/>
                <a:cs typeface="Times New Roman" panose="02020603050405020304" pitchFamily="18" charset="0"/>
              </a:rPr>
              <a:t>Coincidence measurement method</a:t>
            </a:r>
          </a:p>
          <a:p>
            <a:pPr lvl="1"/>
            <a:r>
              <a:rPr lang="en-US" altLang="zh-CN" dirty="0" smtClean="0">
                <a:latin typeface="Times New Roman" panose="02020603050405020304" pitchFamily="18" charset="0"/>
                <a:cs typeface="Times New Roman" panose="02020603050405020304" pitchFamily="18" charset="0"/>
              </a:rPr>
              <a:t>When scintillator </a:t>
            </a:r>
            <a:r>
              <a:rPr lang="en-US" altLang="zh-CN" dirty="0" err="1" smtClean="0">
                <a:latin typeface="Times New Roman" panose="02020603050405020304" pitchFamily="18" charset="0"/>
                <a:cs typeface="Times New Roman" panose="02020603050405020304" pitchFamily="18" charset="0"/>
              </a:rPr>
              <a:t>tiggers</a:t>
            </a:r>
            <a:r>
              <a:rPr lang="en-US" altLang="zh-CN" dirty="0" smtClean="0">
                <a:latin typeface="Times New Roman" panose="02020603050405020304" pitchFamily="18" charset="0"/>
                <a:cs typeface="Times New Roman" panose="02020603050405020304" pitchFamily="18" charset="0"/>
              </a:rPr>
              <a:t> (trigger rates:~280Hz ), records 9 PMT signals</a:t>
            </a:r>
          </a:p>
          <a:p>
            <a:pPr lvl="1"/>
            <a:r>
              <a:rPr lang="en-US" altLang="zh-CN" dirty="0" smtClean="0">
                <a:latin typeface="Times New Roman" panose="02020603050405020304" pitchFamily="18" charset="0"/>
                <a:cs typeface="Times New Roman" panose="02020603050405020304" pitchFamily="18" charset="0"/>
              </a:rPr>
              <a:t>Test1:PMTs </a:t>
            </a:r>
            <a:r>
              <a:rPr lang="en-US" altLang="zh-CN" dirty="0">
                <a:latin typeface="Times New Roman" panose="02020603050405020304" pitchFamily="18" charset="0"/>
                <a:cs typeface="Times New Roman" panose="02020603050405020304" pitchFamily="18" charset="0"/>
              </a:rPr>
              <a:t>with </a:t>
            </a:r>
            <a:r>
              <a:rPr lang="en-US" altLang="zh-CN" dirty="0" smtClean="0">
                <a:latin typeface="Times New Roman" panose="02020603050405020304" pitchFamily="18" charset="0"/>
                <a:cs typeface="Times New Roman" panose="02020603050405020304" pitchFamily="18" charset="0"/>
              </a:rPr>
              <a:t>shade cover</a:t>
            </a:r>
          </a:p>
          <a:p>
            <a:pPr lvl="1"/>
            <a:r>
              <a:rPr lang="en-US" altLang="zh-CN" dirty="0" smtClean="0">
                <a:latin typeface="Times New Roman" panose="02020603050405020304" pitchFamily="18" charset="0"/>
                <a:cs typeface="Times New Roman" panose="02020603050405020304" pitchFamily="18" charset="0"/>
              </a:rPr>
              <a:t> Test2:PMTs without </a:t>
            </a:r>
            <a:r>
              <a:rPr lang="en-US" altLang="zh-CN" dirty="0">
                <a:latin typeface="Times New Roman" panose="02020603050405020304" pitchFamily="18" charset="0"/>
                <a:cs typeface="Times New Roman" panose="02020603050405020304" pitchFamily="18" charset="0"/>
              </a:rPr>
              <a:t>shade </a:t>
            </a:r>
            <a:r>
              <a:rPr lang="en-US" altLang="zh-CN" dirty="0" smtClean="0">
                <a:latin typeface="Times New Roman" panose="02020603050405020304" pitchFamily="18" charset="0"/>
                <a:cs typeface="Times New Roman" panose="02020603050405020304" pitchFamily="18" charset="0"/>
              </a:rPr>
              <a:t>cover</a:t>
            </a:r>
          </a:p>
          <a:p>
            <a:pPr lvl="1"/>
            <a:r>
              <a:rPr lang="en-US" altLang="zh-CN" dirty="0" smtClean="0">
                <a:latin typeface="Times New Roman" panose="02020603050405020304" pitchFamily="18" charset="0"/>
                <a:cs typeface="Times New Roman" panose="02020603050405020304" pitchFamily="18" charset="0"/>
              </a:rPr>
              <a:t>Test results:</a:t>
            </a:r>
          </a:p>
          <a:p>
            <a:pPr lvl="2"/>
            <a:r>
              <a:rPr lang="en-US" altLang="zh-CN" dirty="0">
                <a:latin typeface="Times New Roman" panose="02020603050405020304" pitchFamily="18" charset="0"/>
                <a:cs typeface="Times New Roman" panose="02020603050405020304" pitchFamily="18" charset="0"/>
              </a:rPr>
              <a:t>Test 1: coincidence rate </a:t>
            </a:r>
            <a:r>
              <a:rPr lang="en-US" altLang="zh-CN" dirty="0" smtClean="0">
                <a:latin typeface="Times New Roman" panose="02020603050405020304" pitchFamily="18" charset="0"/>
                <a:cs typeface="Times New Roman" panose="02020603050405020304" pitchFamily="18" charset="0"/>
              </a:rPr>
              <a:t>~0.71 Hz; </a:t>
            </a:r>
          </a:p>
          <a:p>
            <a:pPr lvl="2"/>
            <a:r>
              <a:rPr lang="en-US" altLang="zh-CN" dirty="0">
                <a:latin typeface="Times New Roman" panose="02020603050405020304" pitchFamily="18" charset="0"/>
                <a:cs typeface="Times New Roman" panose="02020603050405020304" pitchFamily="18" charset="0"/>
              </a:rPr>
              <a:t>Test </a:t>
            </a:r>
            <a:r>
              <a:rPr lang="en-US" altLang="zh-CN" dirty="0" smtClean="0">
                <a:latin typeface="Times New Roman" panose="02020603050405020304" pitchFamily="18" charset="0"/>
                <a:cs typeface="Times New Roman" panose="02020603050405020304" pitchFamily="18" charset="0"/>
              </a:rPr>
              <a:t>2: </a:t>
            </a:r>
            <a:r>
              <a:rPr lang="en-US" altLang="zh-CN" dirty="0">
                <a:latin typeface="Times New Roman" panose="02020603050405020304" pitchFamily="18" charset="0"/>
                <a:cs typeface="Times New Roman" panose="02020603050405020304" pitchFamily="18" charset="0"/>
              </a:rPr>
              <a:t>coincidence rate ~</a:t>
            </a:r>
            <a:r>
              <a:rPr lang="en-US" altLang="zh-CN" dirty="0" smtClean="0">
                <a:latin typeface="Times New Roman" panose="02020603050405020304" pitchFamily="18" charset="0"/>
                <a:cs typeface="Times New Roman" panose="02020603050405020304" pitchFamily="18" charset="0"/>
              </a:rPr>
              <a:t>0.63 Hz (muon hits on PMT directly); </a:t>
            </a:r>
          </a:p>
          <a:p>
            <a:pPr lvl="1"/>
            <a:r>
              <a:rPr lang="en-US" altLang="zh-CN" dirty="0" smtClean="0">
                <a:latin typeface="Times New Roman" panose="02020603050405020304" pitchFamily="18" charset="0"/>
                <a:cs typeface="Times New Roman" panose="02020603050405020304" pitchFamily="18" charset="0"/>
              </a:rPr>
              <a:t>Discussion: To this prototype, muon </a:t>
            </a:r>
            <a:r>
              <a:rPr lang="en-US" altLang="zh-CN" dirty="0">
                <a:latin typeface="Times New Roman" panose="02020603050405020304" pitchFamily="18" charset="0"/>
                <a:cs typeface="Times New Roman" panose="02020603050405020304" pitchFamily="18" charset="0"/>
              </a:rPr>
              <a:t>event </a:t>
            </a:r>
            <a:r>
              <a:rPr lang="en-US" altLang="zh-CN" dirty="0" smtClean="0">
                <a:latin typeface="Times New Roman" panose="02020603050405020304" pitchFamily="18" charset="0"/>
                <a:cs typeface="Times New Roman" panose="02020603050405020304" pitchFamily="18" charset="0"/>
              </a:rPr>
              <a:t>have little influence on observation.</a:t>
            </a:r>
          </a:p>
        </p:txBody>
      </p:sp>
      <p:pic>
        <p:nvPicPr>
          <p:cNvPr id="27"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93904" y="548680"/>
            <a:ext cx="2232248" cy="337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3941163"/>
            <a:ext cx="4067944" cy="291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4673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7957</TotalTime>
  <Words>2190</Words>
  <Application>Microsoft Office PowerPoint</Application>
  <PresentationFormat>全屏显示(4:3)</PresentationFormat>
  <Paragraphs>285</Paragraphs>
  <Slides>28</Slides>
  <Notes>17</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28</vt:i4>
      </vt:variant>
    </vt:vector>
  </HeadingPairs>
  <TitlesOfParts>
    <vt:vector size="30" baseType="lpstr">
      <vt:lpstr>Office 主题</vt:lpstr>
      <vt:lpstr>Equation</vt:lpstr>
      <vt:lpstr>A wide Field of View atmospheric Cherenkov telescope based on a refractive water-lens for future gamma-ray astronomy</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GAW: Gamma Air Watch</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High altitude (&gt;5000m) candidate site in Tibetan Plateau</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Chen</dc:creator>
  <cp:lastModifiedBy>chentl</cp:lastModifiedBy>
  <cp:revision>304</cp:revision>
  <dcterms:created xsi:type="dcterms:W3CDTF">2017-07-08T10:10:42Z</dcterms:created>
  <dcterms:modified xsi:type="dcterms:W3CDTF">2017-08-18T14:44:48Z</dcterms:modified>
</cp:coreProperties>
</file>